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314" r:id="rId4"/>
    <p:sldId id="315" r:id="rId5"/>
    <p:sldId id="316" r:id="rId6"/>
    <p:sldId id="317" r:id="rId7"/>
    <p:sldId id="319" r:id="rId8"/>
    <p:sldId id="313" r:id="rId9"/>
    <p:sldId id="321" r:id="rId10"/>
    <p:sldId id="322" r:id="rId11"/>
    <p:sldId id="323" r:id="rId12"/>
    <p:sldId id="306" r:id="rId13"/>
    <p:sldId id="324" r:id="rId14"/>
    <p:sldId id="325" r:id="rId15"/>
    <p:sldId id="326" r:id="rId16"/>
    <p:sldId id="327" r:id="rId17"/>
    <p:sldId id="328" r:id="rId18"/>
    <p:sldId id="331" r:id="rId19"/>
    <p:sldId id="330" r:id="rId20"/>
    <p:sldId id="333" r:id="rId21"/>
    <p:sldId id="329" r:id="rId22"/>
    <p:sldId id="332" r:id="rId23"/>
    <p:sldId id="288" r:id="rId24"/>
    <p:sldId id="285" r:id="rId25"/>
    <p:sldId id="304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661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780" y="-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99B0B-421E-43CA-B2F4-A5FCC2D11DD2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1172B-FBF9-4754-8C44-E3A68DA11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9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0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407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0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010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074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274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046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811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675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732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75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615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361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07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659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925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854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04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714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67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510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737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686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18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1172B-FBF9-4754-8C44-E3A68DA115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17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B0BF88-4DC1-4D73-8207-2F158D752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1" r="7268" b="10161"/>
          <a:stretch/>
        </p:blipFill>
        <p:spPr>
          <a:xfrm>
            <a:off x="-1" y="-72428"/>
            <a:ext cx="9279803" cy="521592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3BFFCCC-D411-4E81-8312-EF65BC9866FA}"/>
              </a:ext>
            </a:extLst>
          </p:cNvPr>
          <p:cNvSpPr/>
          <p:nvPr userDrawn="1"/>
        </p:nvSpPr>
        <p:spPr>
          <a:xfrm>
            <a:off x="107504" y="124234"/>
            <a:ext cx="8928992" cy="489503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1" r="7268" b="10161"/>
          <a:stretch/>
        </p:blipFill>
        <p:spPr>
          <a:xfrm>
            <a:off x="-1" y="-72428"/>
            <a:ext cx="9279803" cy="521592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FC77104-CC61-4C4B-A656-7AF51AFDF648}"/>
              </a:ext>
            </a:extLst>
          </p:cNvPr>
          <p:cNvSpPr/>
          <p:nvPr/>
        </p:nvSpPr>
        <p:spPr>
          <a:xfrm>
            <a:off x="503548" y="484163"/>
            <a:ext cx="8136904" cy="417517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</a:rPr>
              <a:t> </a:t>
            </a:r>
          </a:p>
        </p:txBody>
      </p:sp>
      <p:sp>
        <p:nvSpPr>
          <p:cNvPr id="15" name="箭头: V 形 5">
            <a:extLst>
              <a:ext uri="{FF2B5EF4-FFF2-40B4-BE49-F238E27FC236}">
                <a16:creationId xmlns:a16="http://schemas.microsoft.com/office/drawing/2014/main" id="{71AE6E73-4561-4917-9719-CB0B4F8F42B6}"/>
              </a:ext>
            </a:extLst>
          </p:cNvPr>
          <p:cNvSpPr/>
          <p:nvPr/>
        </p:nvSpPr>
        <p:spPr>
          <a:xfrm>
            <a:off x="863588" y="484163"/>
            <a:ext cx="2196244" cy="2195566"/>
          </a:xfrm>
          <a:prstGeom prst="chevron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16" name="箭头: V 形 6">
            <a:extLst>
              <a:ext uri="{FF2B5EF4-FFF2-40B4-BE49-F238E27FC236}">
                <a16:creationId xmlns:a16="http://schemas.microsoft.com/office/drawing/2014/main" id="{28CAD7BC-FC43-48B8-86D6-4218810DF155}"/>
              </a:ext>
            </a:extLst>
          </p:cNvPr>
          <p:cNvSpPr/>
          <p:nvPr/>
        </p:nvSpPr>
        <p:spPr>
          <a:xfrm>
            <a:off x="2267744" y="2571750"/>
            <a:ext cx="936104" cy="935815"/>
          </a:xfrm>
          <a:prstGeom prst="chevron">
            <a:avLst/>
          </a:prstGeom>
          <a:solidFill>
            <a:srgbClr val="2E323E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2CCE3FCF-7D9E-417C-9B69-6CD3AD80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90" y="2457488"/>
            <a:ext cx="40620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Light" pitchFamily="34" charset="-122"/>
                <a:ea typeface="思源黑体 CN Light" pitchFamily="34" charset="-122"/>
                <a:cs typeface="宋体" pitchFamily="2" charset="-122"/>
              </a:rPr>
              <a:t>Qu </a:t>
            </a:r>
            <a:r>
              <a:rPr lang="en-US" altLang="zh-CN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黑体 CN Light" pitchFamily="34" charset="-122"/>
                <a:ea typeface="思源黑体 CN Light" pitchFamily="34" charset="-122"/>
                <a:cs typeface="宋体" pitchFamily="2" charset="-122"/>
              </a:rPr>
              <a:t>Shuo</a:t>
            </a:r>
            <a:r>
              <a:rPr lang="en-US" altLang="zh-CN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Light" pitchFamily="34" charset="-122"/>
                <a:ea typeface="思源黑体 CN Light" pitchFamily="34" charset="-122"/>
                <a:cs typeface="宋体" pitchFamily="2" charset="-122"/>
              </a:rPr>
              <a:t> Jing Ying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800F0EB4-A791-4CB3-8E6A-ABF6C9D0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930" y="3491133"/>
            <a:ext cx="374507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00" dirty="0">
                <a:solidFill>
                  <a:srgbClr val="53585E"/>
                </a:solidFill>
                <a:latin typeface="思源黑体 CN Light" pitchFamily="34" charset="-122"/>
                <a:ea typeface="思源黑体 CN Light" pitchFamily="34" charset="-122"/>
                <a:cs typeface="Arial" pitchFamily="34" charset="0"/>
              </a:rPr>
              <a:t>Group Members</a:t>
            </a:r>
            <a:r>
              <a:rPr lang="zh-CN" altLang="en-US" sz="1000" dirty="0">
                <a:solidFill>
                  <a:srgbClr val="53585E"/>
                </a:solidFill>
                <a:latin typeface="思源黑体 CN Light" pitchFamily="34" charset="-122"/>
                <a:ea typeface="思源黑体 CN Light" pitchFamily="34" charset="-122"/>
                <a:cs typeface="Arial" pitchFamily="34" charset="0"/>
              </a:rPr>
              <a:t>： 胡碧皓 潘香霖 武美玖 刘冠群  韩庆慧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2E1658C9-BAB0-4A45-96C3-310C6025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930" y="1581946"/>
            <a:ext cx="205184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ExtraLight" pitchFamily="34" charset="-122"/>
                <a:ea typeface="思源黑体 CN ExtraLight" pitchFamily="34" charset="-122"/>
                <a:cs typeface="宋体" pitchFamily="2" charset="-122"/>
              </a:rPr>
              <a:t>趣说精英</a:t>
            </a:r>
            <a:endParaRPr lang="en-US" altLang="zh-CN" sz="4000" dirty="0">
              <a:solidFill>
                <a:prstClr val="black">
                  <a:lumMod val="75000"/>
                  <a:lumOff val="25000"/>
                </a:prstClr>
              </a:solidFill>
              <a:latin typeface="思源黑体 CN ExtraLight" pitchFamily="34" charset="-122"/>
              <a:ea typeface="思源黑体 CN ExtraLight" pitchFamily="34" charset="-122"/>
              <a:cs typeface="宋体" pitchFamily="2" charset="-122"/>
            </a:endParaRPr>
          </a:p>
        </p:txBody>
      </p:sp>
      <p:sp>
        <p:nvSpPr>
          <p:cNvPr id="21" name="箭头: V 形 11">
            <a:extLst>
              <a:ext uri="{FF2B5EF4-FFF2-40B4-BE49-F238E27FC236}">
                <a16:creationId xmlns:a16="http://schemas.microsoft.com/office/drawing/2014/main" id="{FC78643E-C0EC-4E7E-B107-47D93253CE50}"/>
              </a:ext>
            </a:extLst>
          </p:cNvPr>
          <p:cNvSpPr/>
          <p:nvPr/>
        </p:nvSpPr>
        <p:spPr>
          <a:xfrm>
            <a:off x="6006215" y="1382295"/>
            <a:ext cx="936104" cy="935815"/>
          </a:xfrm>
          <a:prstGeom prst="chevron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724772"/>
      </p:ext>
    </p:extLst>
  </p:cSld>
  <p:clrMapOvr>
    <a:masterClrMapping/>
  </p:clrMapOvr>
  <p:transition spd="slow" advClick="0" advTm="200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5148064" y="1563638"/>
            <a:ext cx="3579854" cy="881586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kern="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+mn-lt"/>
              </a:rPr>
              <a:t>Not involving the simulation of real scenes.</a:t>
            </a:r>
            <a:endParaRPr lang="en-US" altLang="zh-CN" sz="1400" dirty="0"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+mn-lt"/>
              </a:rPr>
              <a:t>Users have to pay for the recording score.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+mn-lt"/>
              </a:rPr>
              <a:t>Can’t collect the favorite sentence.</a:t>
            </a:r>
          </a:p>
        </p:txBody>
      </p:sp>
      <p:sp>
        <p:nvSpPr>
          <p:cNvPr id="15" name="TextBox 76"/>
          <p:cNvSpPr txBox="1"/>
          <p:nvPr/>
        </p:nvSpPr>
        <p:spPr>
          <a:xfrm>
            <a:off x="5148064" y="1248169"/>
            <a:ext cx="1194011" cy="31546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Drawbacks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5" name="文本框 37">
            <a:extLst>
              <a:ext uri="{FF2B5EF4-FFF2-40B4-BE49-F238E27FC236}">
                <a16:creationId xmlns:a16="http://schemas.microsoft.com/office/drawing/2014/main" id="{F7DAF286-9C50-49EA-BB24-0121679589CB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External Search (Fun dubbing)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76">
            <a:extLst>
              <a:ext uri="{FF2B5EF4-FFF2-40B4-BE49-F238E27FC236}">
                <a16:creationId xmlns:a16="http://schemas.microsoft.com/office/drawing/2014/main" id="{CB921FDB-6A1F-4673-B83A-287B57AA7F00}"/>
              </a:ext>
            </a:extLst>
          </p:cNvPr>
          <p:cNvSpPr txBox="1"/>
          <p:nvPr/>
        </p:nvSpPr>
        <p:spPr>
          <a:xfrm>
            <a:off x="3331272" y="2775421"/>
            <a:ext cx="1744784" cy="500135"/>
          </a:xfrm>
          <a:prstGeom prst="rect">
            <a:avLst/>
          </a:prstGeom>
          <a:solidFill>
            <a:srgbClr val="D24661"/>
          </a:solidFill>
          <a:ln>
            <a:noFill/>
          </a:ln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imitation for video dubbing</a:t>
            </a:r>
          </a:p>
        </p:txBody>
      </p:sp>
      <p:pic>
        <p:nvPicPr>
          <p:cNvPr id="3074" name="Picture 2" descr="https://uploader.shimo.im/f/u40BTczQJ6M2s0na.png!thumbnail">
            <a:extLst>
              <a:ext uri="{FF2B5EF4-FFF2-40B4-BE49-F238E27FC236}">
                <a16:creationId xmlns:a16="http://schemas.microsoft.com/office/drawing/2014/main" id="{0C9F8024-B42B-4052-A628-05D996E6D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4217"/>
          <a:stretch/>
        </p:blipFill>
        <p:spPr bwMode="auto">
          <a:xfrm>
            <a:off x="1475656" y="922732"/>
            <a:ext cx="1854445" cy="35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1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5" name="文本框 37">
            <a:extLst>
              <a:ext uri="{FF2B5EF4-FFF2-40B4-BE49-F238E27FC236}">
                <a16:creationId xmlns:a16="http://schemas.microsoft.com/office/drawing/2014/main" id="{F7DAF286-9C50-49EA-BB24-0121679589CB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External Search (</a:t>
            </a:r>
            <a:r>
              <a:rPr lang="en-US" altLang="zh-C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QuShuoJingYing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1004B9-F5D0-45A9-8CF5-EAD046BB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5" y="987574"/>
            <a:ext cx="1553352" cy="27620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51471A-6BF0-4FC6-B934-D13860EE9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262" y="987574"/>
            <a:ext cx="1579659" cy="2762039"/>
          </a:xfrm>
          <a:prstGeom prst="rect">
            <a:avLst/>
          </a:prstGeom>
        </p:spPr>
      </p:pic>
      <p:sp>
        <p:nvSpPr>
          <p:cNvPr id="12" name="TextBox 76">
            <a:extLst>
              <a:ext uri="{FF2B5EF4-FFF2-40B4-BE49-F238E27FC236}">
                <a16:creationId xmlns:a16="http://schemas.microsoft.com/office/drawing/2014/main" id="{0ED36B73-537E-43D2-994E-F0D27F8D3678}"/>
              </a:ext>
            </a:extLst>
          </p:cNvPr>
          <p:cNvSpPr txBox="1"/>
          <p:nvPr/>
        </p:nvSpPr>
        <p:spPr>
          <a:xfrm>
            <a:off x="670328" y="3939904"/>
            <a:ext cx="1476317" cy="500135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Location identification</a:t>
            </a:r>
          </a:p>
        </p:txBody>
      </p:sp>
      <p:sp>
        <p:nvSpPr>
          <p:cNvPr id="13" name="TextBox 76">
            <a:extLst>
              <a:ext uri="{FF2B5EF4-FFF2-40B4-BE49-F238E27FC236}">
                <a16:creationId xmlns:a16="http://schemas.microsoft.com/office/drawing/2014/main" id="{413DA350-ACA1-4C65-88A6-DDE00D87C8DC}"/>
              </a:ext>
            </a:extLst>
          </p:cNvPr>
          <p:cNvSpPr txBox="1"/>
          <p:nvPr/>
        </p:nvSpPr>
        <p:spPr>
          <a:xfrm>
            <a:off x="2853818" y="3939903"/>
            <a:ext cx="1476317" cy="500135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Personalized Learning</a:t>
            </a: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618B7D64-FB58-4BF3-8CED-75288D1C2C50}"/>
              </a:ext>
            </a:extLst>
          </p:cNvPr>
          <p:cNvSpPr txBox="1"/>
          <p:nvPr/>
        </p:nvSpPr>
        <p:spPr>
          <a:xfrm>
            <a:off x="5051956" y="3939903"/>
            <a:ext cx="1476317" cy="500135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Be free to talk with real people</a:t>
            </a:r>
          </a:p>
        </p:txBody>
      </p:sp>
      <p:sp>
        <p:nvSpPr>
          <p:cNvPr id="17" name="TextBox 76">
            <a:extLst>
              <a:ext uri="{FF2B5EF4-FFF2-40B4-BE49-F238E27FC236}">
                <a16:creationId xmlns:a16="http://schemas.microsoft.com/office/drawing/2014/main" id="{C113B55D-2D29-42E0-AD19-D29D0F62AD0E}"/>
              </a:ext>
            </a:extLst>
          </p:cNvPr>
          <p:cNvSpPr txBox="1"/>
          <p:nvPr/>
        </p:nvSpPr>
        <p:spPr>
          <a:xfrm>
            <a:off x="7150238" y="3939903"/>
            <a:ext cx="1476317" cy="500135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Add the sentence as a favorite one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9BDCBAE-B7BE-47F8-A210-C3DDA3B479F2}"/>
              </a:ext>
            </a:extLst>
          </p:cNvPr>
          <p:cNvGrpSpPr/>
          <p:nvPr/>
        </p:nvGrpSpPr>
        <p:grpSpPr>
          <a:xfrm>
            <a:off x="2738217" y="987575"/>
            <a:ext cx="1648055" cy="2762039"/>
            <a:chOff x="2738217" y="987575"/>
            <a:chExt cx="1648055" cy="276203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65BD3ED-B516-455F-9210-EE770600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8217" y="987575"/>
              <a:ext cx="1648055" cy="2762039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50E0D29-64C6-415D-A5C0-AA9DE2E1EBBA}"/>
                </a:ext>
              </a:extLst>
            </p:cNvPr>
            <p:cNvSpPr/>
            <p:nvPr/>
          </p:nvSpPr>
          <p:spPr>
            <a:xfrm>
              <a:off x="2771800" y="2067694"/>
              <a:ext cx="576064" cy="2160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903EA12-FD70-44F1-8C21-A78FE8A451FB}"/>
                </a:ext>
              </a:extLst>
            </p:cNvPr>
            <p:cNvSpPr/>
            <p:nvPr/>
          </p:nvSpPr>
          <p:spPr>
            <a:xfrm>
              <a:off x="2771800" y="2908654"/>
              <a:ext cx="576064" cy="2160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9080F8F-02D5-46BB-8A15-56DCCC2F82AE}"/>
              </a:ext>
            </a:extLst>
          </p:cNvPr>
          <p:cNvGrpSpPr/>
          <p:nvPr/>
        </p:nvGrpSpPr>
        <p:grpSpPr>
          <a:xfrm>
            <a:off x="7129911" y="987574"/>
            <a:ext cx="1468714" cy="2762039"/>
            <a:chOff x="7129911" y="987574"/>
            <a:chExt cx="1468714" cy="276203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E3BC7B3-EFE3-4C1E-B6DC-23B9C3121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911" y="987574"/>
              <a:ext cx="1468714" cy="2762039"/>
            </a:xfrm>
            <a:prstGeom prst="rect">
              <a:avLst/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A37CD1D-1425-47D1-BA11-A93E709D097A}"/>
                </a:ext>
              </a:extLst>
            </p:cNvPr>
            <p:cNvSpPr/>
            <p:nvPr/>
          </p:nvSpPr>
          <p:spPr>
            <a:xfrm>
              <a:off x="7380312" y="1635646"/>
              <a:ext cx="1008112" cy="2880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74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cxnSp>
        <p:nvCxnSpPr>
          <p:cNvPr id="8" name="Straight Connector 141"/>
          <p:cNvCxnSpPr/>
          <p:nvPr/>
        </p:nvCxnSpPr>
        <p:spPr>
          <a:xfrm flipV="1">
            <a:off x="1159608" y="1452676"/>
            <a:ext cx="0" cy="2500360"/>
          </a:xfrm>
          <a:prstGeom prst="line">
            <a:avLst/>
          </a:prstGeom>
          <a:noFill/>
          <a:ln w="15875" cap="flat" cmpd="sng" algn="ctr">
            <a:solidFill>
              <a:srgbClr val="D24661">
                <a:lumMod val="75000"/>
              </a:srgbClr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9" name="Straight Connector 144"/>
          <p:cNvCxnSpPr/>
          <p:nvPr/>
        </p:nvCxnSpPr>
        <p:spPr>
          <a:xfrm>
            <a:off x="1159610" y="1458556"/>
            <a:ext cx="2383051" cy="0"/>
          </a:xfrm>
          <a:prstGeom prst="line">
            <a:avLst/>
          </a:prstGeom>
          <a:noFill/>
          <a:ln w="15875" cap="flat" cmpd="sng" algn="ctr">
            <a:solidFill>
              <a:srgbClr val="D24661">
                <a:lumMod val="75000"/>
              </a:srgbClr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0" name="Straight Connector 145"/>
          <p:cNvCxnSpPr/>
          <p:nvPr/>
        </p:nvCxnSpPr>
        <p:spPr>
          <a:xfrm flipV="1">
            <a:off x="3542659" y="1458556"/>
            <a:ext cx="0" cy="2463988"/>
          </a:xfrm>
          <a:prstGeom prst="line">
            <a:avLst/>
          </a:prstGeom>
          <a:noFill/>
          <a:ln w="15875" cap="flat" cmpd="sng" algn="ctr">
            <a:solidFill>
              <a:srgbClr val="D24661">
                <a:lumMod val="75000"/>
              </a:srgbClr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1" name="Straight Connector 187"/>
          <p:cNvCxnSpPr/>
          <p:nvPr/>
        </p:nvCxnSpPr>
        <p:spPr>
          <a:xfrm>
            <a:off x="3542659" y="3922544"/>
            <a:ext cx="2823980" cy="0"/>
          </a:xfrm>
          <a:prstGeom prst="line">
            <a:avLst/>
          </a:prstGeom>
          <a:noFill/>
          <a:ln w="15875" cap="flat" cmpd="sng" algn="ctr">
            <a:solidFill>
              <a:srgbClr val="D24661">
                <a:lumMod val="75000"/>
              </a:srgbClr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2" name="Straight Connector 188"/>
          <p:cNvCxnSpPr/>
          <p:nvPr/>
        </p:nvCxnSpPr>
        <p:spPr>
          <a:xfrm flipV="1">
            <a:off x="6372278" y="1203598"/>
            <a:ext cx="0" cy="2718948"/>
          </a:xfrm>
          <a:prstGeom prst="line">
            <a:avLst/>
          </a:prstGeom>
          <a:noFill/>
          <a:ln w="15875" cap="flat" cmpd="sng" algn="ctr">
            <a:solidFill>
              <a:srgbClr val="D24661">
                <a:lumMod val="75000"/>
              </a:srgbClr>
            </a:solidFill>
            <a:prstDash val="sysDash"/>
            <a:headEnd type="oval"/>
            <a:tailEnd type="oval"/>
          </a:ln>
          <a:effectLst/>
        </p:spPr>
      </p:cxn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917151" y="3435846"/>
            <a:ext cx="1377817" cy="29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>
              <a:buNone/>
              <a:defRPr/>
            </a:pPr>
            <a:r>
              <a:rPr lang="en-US" altLang="zh-CN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Environment </a:t>
            </a:r>
            <a:endParaRPr lang="zh-CN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12938" y="3806095"/>
            <a:ext cx="1682441" cy="268700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Smart phone application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814600" y="1950958"/>
            <a:ext cx="1556555" cy="29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>
              <a:buNone/>
              <a:defRPr/>
            </a:pPr>
            <a:r>
              <a:rPr lang="en-US" altLang="zh-CN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Knowledge&amp; Skill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  <a:sym typeface="Calibri" pitchFamily="34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1712938" y="2223258"/>
            <a:ext cx="1682441" cy="933497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Vocabulary, intonation, pronunciation, dialogue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Speaking skill. Communication skill…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056835" y="1419622"/>
            <a:ext cx="1694329" cy="29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Behavior </a:t>
            </a:r>
            <a:endParaRPr lang="zh-CN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069069" y="2859782"/>
            <a:ext cx="1825575" cy="29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>
              <a:buNone/>
              <a:defRPr/>
            </a:pPr>
            <a:r>
              <a:rPr lang="en-US" altLang="zh-CN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Interaction</a:t>
            </a:r>
            <a:endParaRPr lang="zh-CN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Group 139"/>
          <p:cNvGrpSpPr/>
          <p:nvPr/>
        </p:nvGrpSpPr>
        <p:grpSpPr>
          <a:xfrm>
            <a:off x="827584" y="3263788"/>
            <a:ext cx="669672" cy="1502716"/>
            <a:chOff x="2284413" y="412750"/>
            <a:chExt cx="2824162" cy="63373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4" name="Group 138"/>
            <p:cNvGrpSpPr/>
            <p:nvPr/>
          </p:nvGrpSpPr>
          <p:grpSpPr>
            <a:xfrm>
              <a:off x="2971800" y="4267201"/>
              <a:ext cx="1501776" cy="2482850"/>
              <a:chOff x="6661150" y="2820988"/>
              <a:chExt cx="1501776" cy="2482850"/>
            </a:xfrm>
          </p:grpSpPr>
          <p:sp>
            <p:nvSpPr>
              <p:cNvPr id="47" name="Freeform 133"/>
              <p:cNvSpPr>
                <a:spLocks/>
              </p:cNvSpPr>
              <p:nvPr/>
            </p:nvSpPr>
            <p:spPr bwMode="auto">
              <a:xfrm>
                <a:off x="6661150" y="2820988"/>
                <a:ext cx="1501776" cy="2482850"/>
              </a:xfrm>
              <a:custGeom>
                <a:avLst/>
                <a:gdLst>
                  <a:gd name="T0" fmla="*/ 2 w 397"/>
                  <a:gd name="T1" fmla="*/ 268 h 659"/>
                  <a:gd name="T2" fmla="*/ 0 w 397"/>
                  <a:gd name="T3" fmla="*/ 268 h 659"/>
                  <a:gd name="T4" fmla="*/ 0 w 397"/>
                  <a:gd name="T5" fmla="*/ 268 h 659"/>
                  <a:gd name="T6" fmla="*/ 3 w 397"/>
                  <a:gd name="T7" fmla="*/ 271 h 659"/>
                  <a:gd name="T8" fmla="*/ 4 w 397"/>
                  <a:gd name="T9" fmla="*/ 282 h 659"/>
                  <a:gd name="T10" fmla="*/ 5 w 397"/>
                  <a:gd name="T11" fmla="*/ 284 h 659"/>
                  <a:gd name="T12" fmla="*/ 48 w 397"/>
                  <a:gd name="T13" fmla="*/ 418 h 659"/>
                  <a:gd name="T14" fmla="*/ 92 w 397"/>
                  <a:gd name="T15" fmla="*/ 290 h 659"/>
                  <a:gd name="T16" fmla="*/ 172 w 397"/>
                  <a:gd name="T17" fmla="*/ 441 h 659"/>
                  <a:gd name="T18" fmla="*/ 145 w 397"/>
                  <a:gd name="T19" fmla="*/ 564 h 659"/>
                  <a:gd name="T20" fmla="*/ 201 w 397"/>
                  <a:gd name="T21" fmla="*/ 659 h 659"/>
                  <a:gd name="T22" fmla="*/ 172 w 397"/>
                  <a:gd name="T23" fmla="*/ 604 h 659"/>
                  <a:gd name="T24" fmla="*/ 182 w 397"/>
                  <a:gd name="T25" fmla="*/ 528 h 659"/>
                  <a:gd name="T26" fmla="*/ 229 w 397"/>
                  <a:gd name="T27" fmla="*/ 462 h 659"/>
                  <a:gd name="T28" fmla="*/ 272 w 397"/>
                  <a:gd name="T29" fmla="*/ 386 h 659"/>
                  <a:gd name="T30" fmla="*/ 280 w 397"/>
                  <a:gd name="T31" fmla="*/ 362 h 659"/>
                  <a:gd name="T32" fmla="*/ 307 w 397"/>
                  <a:gd name="T33" fmla="*/ 484 h 659"/>
                  <a:gd name="T34" fmla="*/ 325 w 397"/>
                  <a:gd name="T35" fmla="*/ 406 h 659"/>
                  <a:gd name="T36" fmla="*/ 370 w 397"/>
                  <a:gd name="T37" fmla="*/ 198 h 659"/>
                  <a:gd name="T38" fmla="*/ 189 w 397"/>
                  <a:gd name="T39" fmla="*/ 0 h 659"/>
                  <a:gd name="T40" fmla="*/ 3 w 397"/>
                  <a:gd name="T41" fmla="*/ 254 h 659"/>
                  <a:gd name="T42" fmla="*/ 2 w 397"/>
                  <a:gd name="T43" fmla="*/ 26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7" h="659">
                    <a:moveTo>
                      <a:pt x="2" y="268"/>
                    </a:moveTo>
                    <a:cubicBezTo>
                      <a:pt x="2" y="267"/>
                      <a:pt x="0" y="264"/>
                      <a:pt x="0" y="268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0" y="269"/>
                      <a:pt x="2" y="270"/>
                      <a:pt x="3" y="271"/>
                    </a:cubicBezTo>
                    <a:cubicBezTo>
                      <a:pt x="3" y="275"/>
                      <a:pt x="4" y="278"/>
                      <a:pt x="4" y="282"/>
                    </a:cubicBezTo>
                    <a:cubicBezTo>
                      <a:pt x="5" y="283"/>
                      <a:pt x="5" y="283"/>
                      <a:pt x="5" y="284"/>
                    </a:cubicBezTo>
                    <a:cubicBezTo>
                      <a:pt x="10" y="335"/>
                      <a:pt x="25" y="381"/>
                      <a:pt x="48" y="418"/>
                    </a:cubicBezTo>
                    <a:cubicBezTo>
                      <a:pt x="23" y="377"/>
                      <a:pt x="37" y="299"/>
                      <a:pt x="92" y="290"/>
                    </a:cubicBezTo>
                    <a:cubicBezTo>
                      <a:pt x="158" y="280"/>
                      <a:pt x="169" y="399"/>
                      <a:pt x="172" y="441"/>
                    </a:cubicBezTo>
                    <a:cubicBezTo>
                      <a:pt x="174" y="484"/>
                      <a:pt x="145" y="521"/>
                      <a:pt x="145" y="564"/>
                    </a:cubicBezTo>
                    <a:cubicBezTo>
                      <a:pt x="145" y="613"/>
                      <a:pt x="170" y="653"/>
                      <a:pt x="201" y="659"/>
                    </a:cubicBezTo>
                    <a:cubicBezTo>
                      <a:pt x="187" y="656"/>
                      <a:pt x="174" y="616"/>
                      <a:pt x="172" y="604"/>
                    </a:cubicBezTo>
                    <a:cubicBezTo>
                      <a:pt x="168" y="580"/>
                      <a:pt x="175" y="551"/>
                      <a:pt x="182" y="528"/>
                    </a:cubicBezTo>
                    <a:cubicBezTo>
                      <a:pt x="190" y="501"/>
                      <a:pt x="211" y="483"/>
                      <a:pt x="229" y="462"/>
                    </a:cubicBezTo>
                    <a:cubicBezTo>
                      <a:pt x="247" y="440"/>
                      <a:pt x="262" y="414"/>
                      <a:pt x="272" y="386"/>
                    </a:cubicBezTo>
                    <a:cubicBezTo>
                      <a:pt x="275" y="378"/>
                      <a:pt x="278" y="370"/>
                      <a:pt x="280" y="362"/>
                    </a:cubicBezTo>
                    <a:cubicBezTo>
                      <a:pt x="284" y="420"/>
                      <a:pt x="307" y="484"/>
                      <a:pt x="307" y="484"/>
                    </a:cubicBezTo>
                    <a:cubicBezTo>
                      <a:pt x="299" y="437"/>
                      <a:pt x="325" y="406"/>
                      <a:pt x="325" y="406"/>
                    </a:cubicBezTo>
                    <a:cubicBezTo>
                      <a:pt x="397" y="291"/>
                      <a:pt x="370" y="198"/>
                      <a:pt x="370" y="198"/>
                    </a:cubicBezTo>
                    <a:cubicBezTo>
                      <a:pt x="351" y="85"/>
                      <a:pt x="277" y="0"/>
                      <a:pt x="189" y="0"/>
                    </a:cubicBezTo>
                    <a:cubicBezTo>
                      <a:pt x="87" y="0"/>
                      <a:pt x="3" y="114"/>
                      <a:pt x="3" y="254"/>
                    </a:cubicBezTo>
                    <a:cubicBezTo>
                      <a:pt x="3" y="258"/>
                      <a:pt x="2" y="263"/>
                      <a:pt x="2" y="268"/>
                    </a:cubicBezTo>
                    <a:close/>
                  </a:path>
                </a:pathLst>
              </a:custGeom>
              <a:solidFill>
                <a:srgbClr val="F15A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48" name="Freeform 134"/>
              <p:cNvSpPr>
                <a:spLocks/>
              </p:cNvSpPr>
              <p:nvPr/>
            </p:nvSpPr>
            <p:spPr bwMode="auto">
              <a:xfrm>
                <a:off x="6794500" y="2892426"/>
                <a:ext cx="1223963" cy="1563688"/>
              </a:xfrm>
              <a:custGeom>
                <a:avLst/>
                <a:gdLst>
                  <a:gd name="T0" fmla="*/ 154 w 324"/>
                  <a:gd name="T1" fmla="*/ 0 h 415"/>
                  <a:gd name="T2" fmla="*/ 304 w 324"/>
                  <a:gd name="T3" fmla="*/ 172 h 415"/>
                  <a:gd name="T4" fmla="*/ 305 w 324"/>
                  <a:gd name="T5" fmla="*/ 174 h 415"/>
                  <a:gd name="T6" fmla="*/ 305 w 324"/>
                  <a:gd name="T7" fmla="*/ 176 h 415"/>
                  <a:gd name="T8" fmla="*/ 276 w 324"/>
                  <a:gd name="T9" fmla="*/ 338 h 415"/>
                  <a:gd name="T10" fmla="*/ 255 w 324"/>
                  <a:gd name="T11" fmla="*/ 261 h 415"/>
                  <a:gd name="T12" fmla="*/ 230 w 324"/>
                  <a:gd name="T13" fmla="*/ 302 h 415"/>
                  <a:gd name="T14" fmla="*/ 170 w 324"/>
                  <a:gd name="T15" fmla="*/ 412 h 415"/>
                  <a:gd name="T16" fmla="*/ 167 w 324"/>
                  <a:gd name="T17" fmla="*/ 415 h 415"/>
                  <a:gd name="T18" fmla="*/ 167 w 324"/>
                  <a:gd name="T19" fmla="*/ 409 h 415"/>
                  <a:gd name="T20" fmla="*/ 65 w 324"/>
                  <a:gd name="T21" fmla="*/ 228 h 415"/>
                  <a:gd name="T22" fmla="*/ 52 w 324"/>
                  <a:gd name="T23" fmla="*/ 229 h 415"/>
                  <a:gd name="T24" fmla="*/ 2 w 324"/>
                  <a:gd name="T25" fmla="*/ 256 h 415"/>
                  <a:gd name="T26" fmla="*/ 1 w 324"/>
                  <a:gd name="T27" fmla="*/ 251 h 415"/>
                  <a:gd name="T28" fmla="*/ 1 w 324"/>
                  <a:gd name="T29" fmla="*/ 249 h 415"/>
                  <a:gd name="T30" fmla="*/ 0 w 324"/>
                  <a:gd name="T31" fmla="*/ 239 h 415"/>
                  <a:gd name="T32" fmla="*/ 0 w 324"/>
                  <a:gd name="T33" fmla="*/ 236 h 415"/>
                  <a:gd name="T34" fmla="*/ 0 w 324"/>
                  <a:gd name="T35" fmla="*/ 223 h 415"/>
                  <a:gd name="T36" fmla="*/ 154 w 324"/>
                  <a:gd name="T3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4" h="415">
                    <a:moveTo>
                      <a:pt x="154" y="0"/>
                    </a:moveTo>
                    <a:cubicBezTo>
                      <a:pt x="225" y="0"/>
                      <a:pt x="288" y="73"/>
                      <a:pt x="304" y="172"/>
                    </a:cubicBezTo>
                    <a:cubicBezTo>
                      <a:pt x="305" y="174"/>
                      <a:pt x="305" y="174"/>
                      <a:pt x="305" y="174"/>
                    </a:cubicBezTo>
                    <a:cubicBezTo>
                      <a:pt x="305" y="176"/>
                      <a:pt x="305" y="176"/>
                      <a:pt x="305" y="176"/>
                    </a:cubicBezTo>
                    <a:cubicBezTo>
                      <a:pt x="306" y="179"/>
                      <a:pt x="324" y="248"/>
                      <a:pt x="276" y="338"/>
                    </a:cubicBezTo>
                    <a:cubicBezTo>
                      <a:pt x="276" y="335"/>
                      <a:pt x="256" y="263"/>
                      <a:pt x="255" y="261"/>
                    </a:cubicBezTo>
                    <a:cubicBezTo>
                      <a:pt x="256" y="270"/>
                      <a:pt x="235" y="292"/>
                      <a:pt x="230" y="302"/>
                    </a:cubicBezTo>
                    <a:cubicBezTo>
                      <a:pt x="209" y="338"/>
                      <a:pt x="198" y="379"/>
                      <a:pt x="170" y="412"/>
                    </a:cubicBezTo>
                    <a:cubicBezTo>
                      <a:pt x="169" y="413"/>
                      <a:pt x="168" y="414"/>
                      <a:pt x="167" y="415"/>
                    </a:cubicBezTo>
                    <a:cubicBezTo>
                      <a:pt x="167" y="413"/>
                      <a:pt x="167" y="411"/>
                      <a:pt x="167" y="409"/>
                    </a:cubicBezTo>
                    <a:cubicBezTo>
                      <a:pt x="159" y="260"/>
                      <a:pt x="107" y="228"/>
                      <a:pt x="65" y="228"/>
                    </a:cubicBezTo>
                    <a:cubicBezTo>
                      <a:pt x="61" y="228"/>
                      <a:pt x="57" y="229"/>
                      <a:pt x="52" y="229"/>
                    </a:cubicBezTo>
                    <a:cubicBezTo>
                      <a:pt x="33" y="232"/>
                      <a:pt x="15" y="242"/>
                      <a:pt x="2" y="256"/>
                    </a:cubicBezTo>
                    <a:cubicBezTo>
                      <a:pt x="2" y="254"/>
                      <a:pt x="1" y="253"/>
                      <a:pt x="1" y="251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1" y="246"/>
                      <a:pt x="1" y="242"/>
                      <a:pt x="0" y="239"/>
                    </a:cubicBezTo>
                    <a:cubicBezTo>
                      <a:pt x="0" y="239"/>
                      <a:pt x="0" y="236"/>
                      <a:pt x="0" y="236"/>
                    </a:cubicBezTo>
                    <a:cubicBezTo>
                      <a:pt x="0" y="231"/>
                      <a:pt x="0" y="227"/>
                      <a:pt x="0" y="223"/>
                    </a:cubicBezTo>
                    <a:cubicBezTo>
                      <a:pt x="0" y="100"/>
                      <a:pt x="69" y="0"/>
                      <a:pt x="154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49" name="Freeform 135"/>
              <p:cNvSpPr>
                <a:spLocks/>
              </p:cNvSpPr>
              <p:nvPr/>
            </p:nvSpPr>
            <p:spPr bwMode="auto">
              <a:xfrm>
                <a:off x="6994525" y="2979738"/>
                <a:ext cx="801688" cy="1130300"/>
              </a:xfrm>
              <a:custGeom>
                <a:avLst/>
                <a:gdLst>
                  <a:gd name="T0" fmla="*/ 43 w 212"/>
                  <a:gd name="T1" fmla="*/ 142 h 300"/>
                  <a:gd name="T2" fmla="*/ 34 w 212"/>
                  <a:gd name="T3" fmla="*/ 142 h 300"/>
                  <a:gd name="T4" fmla="*/ 1 w 212"/>
                  <a:gd name="T5" fmla="*/ 159 h 300"/>
                  <a:gd name="T6" fmla="*/ 1 w 212"/>
                  <a:gd name="T7" fmla="*/ 156 h 300"/>
                  <a:gd name="T8" fmla="*/ 1 w 212"/>
                  <a:gd name="T9" fmla="*/ 155 h 300"/>
                  <a:gd name="T10" fmla="*/ 0 w 212"/>
                  <a:gd name="T11" fmla="*/ 148 h 300"/>
                  <a:gd name="T12" fmla="*/ 0 w 212"/>
                  <a:gd name="T13" fmla="*/ 146 h 300"/>
                  <a:gd name="T14" fmla="*/ 0 w 212"/>
                  <a:gd name="T15" fmla="*/ 139 h 300"/>
                  <a:gd name="T16" fmla="*/ 101 w 212"/>
                  <a:gd name="T17" fmla="*/ 0 h 300"/>
                  <a:gd name="T18" fmla="*/ 199 w 212"/>
                  <a:gd name="T19" fmla="*/ 107 h 300"/>
                  <a:gd name="T20" fmla="*/ 200 w 212"/>
                  <a:gd name="T21" fmla="*/ 108 h 300"/>
                  <a:gd name="T22" fmla="*/ 200 w 212"/>
                  <a:gd name="T23" fmla="*/ 109 h 300"/>
                  <a:gd name="T24" fmla="*/ 181 w 212"/>
                  <a:gd name="T25" fmla="*/ 210 h 300"/>
                  <a:gd name="T26" fmla="*/ 167 w 212"/>
                  <a:gd name="T27" fmla="*/ 162 h 300"/>
                  <a:gd name="T28" fmla="*/ 150 w 212"/>
                  <a:gd name="T29" fmla="*/ 187 h 300"/>
                  <a:gd name="T30" fmla="*/ 121 w 212"/>
                  <a:gd name="T31" fmla="*/ 300 h 300"/>
                  <a:gd name="T32" fmla="*/ 43 w 212"/>
                  <a:gd name="T33" fmla="*/ 14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2" h="300">
                    <a:moveTo>
                      <a:pt x="43" y="142"/>
                    </a:moveTo>
                    <a:cubicBezTo>
                      <a:pt x="40" y="142"/>
                      <a:pt x="37" y="142"/>
                      <a:pt x="34" y="142"/>
                    </a:cubicBezTo>
                    <a:cubicBezTo>
                      <a:pt x="21" y="144"/>
                      <a:pt x="10" y="150"/>
                      <a:pt x="1" y="159"/>
                    </a:cubicBezTo>
                    <a:cubicBezTo>
                      <a:pt x="1" y="158"/>
                      <a:pt x="1" y="157"/>
                      <a:pt x="1" y="156"/>
                    </a:cubicBezTo>
                    <a:cubicBezTo>
                      <a:pt x="1" y="155"/>
                      <a:pt x="1" y="155"/>
                      <a:pt x="1" y="155"/>
                    </a:cubicBezTo>
                    <a:cubicBezTo>
                      <a:pt x="0" y="152"/>
                      <a:pt x="0" y="150"/>
                      <a:pt x="0" y="14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3"/>
                      <a:pt x="0" y="141"/>
                      <a:pt x="0" y="139"/>
                    </a:cubicBezTo>
                    <a:cubicBezTo>
                      <a:pt x="0" y="62"/>
                      <a:pt x="45" y="0"/>
                      <a:pt x="101" y="0"/>
                    </a:cubicBezTo>
                    <a:cubicBezTo>
                      <a:pt x="147" y="0"/>
                      <a:pt x="189" y="45"/>
                      <a:pt x="199" y="107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1" y="111"/>
                      <a:pt x="212" y="154"/>
                      <a:pt x="181" y="210"/>
                    </a:cubicBezTo>
                    <a:cubicBezTo>
                      <a:pt x="181" y="208"/>
                      <a:pt x="167" y="164"/>
                      <a:pt x="167" y="162"/>
                    </a:cubicBezTo>
                    <a:cubicBezTo>
                      <a:pt x="168" y="168"/>
                      <a:pt x="154" y="181"/>
                      <a:pt x="150" y="187"/>
                    </a:cubicBezTo>
                    <a:cubicBezTo>
                      <a:pt x="137" y="210"/>
                      <a:pt x="126" y="275"/>
                      <a:pt x="121" y="300"/>
                    </a:cubicBezTo>
                    <a:cubicBezTo>
                      <a:pt x="121" y="300"/>
                      <a:pt x="94" y="134"/>
                      <a:pt x="43" y="142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</p:grpSp>
        <p:grpSp>
          <p:nvGrpSpPr>
            <p:cNvPr id="25" name="Group 124"/>
            <p:cNvGrpSpPr/>
            <p:nvPr/>
          </p:nvGrpSpPr>
          <p:grpSpPr>
            <a:xfrm>
              <a:off x="2284413" y="412750"/>
              <a:ext cx="2824162" cy="4770438"/>
              <a:chOff x="2284413" y="412750"/>
              <a:chExt cx="2824162" cy="4770438"/>
            </a:xfrm>
          </p:grpSpPr>
          <p:sp>
            <p:nvSpPr>
              <p:cNvPr id="26" name="Freeform 102"/>
              <p:cNvSpPr>
                <a:spLocks/>
              </p:cNvSpPr>
              <p:nvPr/>
            </p:nvSpPr>
            <p:spPr bwMode="auto">
              <a:xfrm>
                <a:off x="2284413" y="3319463"/>
                <a:ext cx="1177925" cy="1860550"/>
              </a:xfrm>
              <a:custGeom>
                <a:avLst/>
                <a:gdLst>
                  <a:gd name="T0" fmla="*/ 156 w 313"/>
                  <a:gd name="T1" fmla="*/ 0 h 495"/>
                  <a:gd name="T2" fmla="*/ 0 w 313"/>
                  <a:gd name="T3" fmla="*/ 159 h 495"/>
                  <a:gd name="T4" fmla="*/ 0 w 313"/>
                  <a:gd name="T5" fmla="*/ 163 h 495"/>
                  <a:gd name="T6" fmla="*/ 0 w 313"/>
                  <a:gd name="T7" fmla="*/ 163 h 495"/>
                  <a:gd name="T8" fmla="*/ 101 w 313"/>
                  <a:gd name="T9" fmla="*/ 480 h 495"/>
                  <a:gd name="T10" fmla="*/ 106 w 313"/>
                  <a:gd name="T11" fmla="*/ 486 h 495"/>
                  <a:gd name="T12" fmla="*/ 106 w 313"/>
                  <a:gd name="T13" fmla="*/ 486 h 495"/>
                  <a:gd name="T14" fmla="*/ 106 w 313"/>
                  <a:gd name="T15" fmla="*/ 486 h 495"/>
                  <a:gd name="T16" fmla="*/ 128 w 313"/>
                  <a:gd name="T17" fmla="*/ 495 h 495"/>
                  <a:gd name="T18" fmla="*/ 158 w 313"/>
                  <a:gd name="T19" fmla="*/ 469 h 495"/>
                  <a:gd name="T20" fmla="*/ 156 w 313"/>
                  <a:gd name="T21" fmla="*/ 463 h 495"/>
                  <a:gd name="T22" fmla="*/ 156 w 313"/>
                  <a:gd name="T23" fmla="*/ 463 h 495"/>
                  <a:gd name="T24" fmla="*/ 148 w 313"/>
                  <a:gd name="T25" fmla="*/ 415 h 495"/>
                  <a:gd name="T26" fmla="*/ 191 w 313"/>
                  <a:gd name="T27" fmla="*/ 311 h 495"/>
                  <a:gd name="T28" fmla="*/ 191 w 313"/>
                  <a:gd name="T29" fmla="*/ 310 h 495"/>
                  <a:gd name="T30" fmla="*/ 270 w 313"/>
                  <a:gd name="T31" fmla="*/ 264 h 495"/>
                  <a:gd name="T32" fmla="*/ 313 w 313"/>
                  <a:gd name="T33" fmla="*/ 157 h 495"/>
                  <a:gd name="T34" fmla="*/ 156 w 313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3" h="495">
                    <a:moveTo>
                      <a:pt x="156" y="0"/>
                    </a:moveTo>
                    <a:cubicBezTo>
                      <a:pt x="70" y="0"/>
                      <a:pt x="0" y="72"/>
                      <a:pt x="0" y="159"/>
                    </a:cubicBezTo>
                    <a:cubicBezTo>
                      <a:pt x="0" y="159"/>
                      <a:pt x="0" y="163"/>
                      <a:pt x="0" y="163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83"/>
                      <a:pt x="38" y="389"/>
                      <a:pt x="101" y="480"/>
                    </a:cubicBezTo>
                    <a:cubicBezTo>
                      <a:pt x="102" y="482"/>
                      <a:pt x="104" y="484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11" y="491"/>
                      <a:pt x="119" y="495"/>
                      <a:pt x="128" y="495"/>
                    </a:cubicBezTo>
                    <a:cubicBezTo>
                      <a:pt x="145" y="495"/>
                      <a:pt x="158" y="486"/>
                      <a:pt x="158" y="469"/>
                    </a:cubicBezTo>
                    <a:cubicBezTo>
                      <a:pt x="158" y="465"/>
                      <a:pt x="158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52" y="443"/>
                      <a:pt x="145" y="431"/>
                      <a:pt x="148" y="415"/>
                    </a:cubicBezTo>
                    <a:cubicBezTo>
                      <a:pt x="155" y="374"/>
                      <a:pt x="164" y="339"/>
                      <a:pt x="191" y="311"/>
                    </a:cubicBezTo>
                    <a:cubicBezTo>
                      <a:pt x="191" y="311"/>
                      <a:pt x="191" y="310"/>
                      <a:pt x="191" y="310"/>
                    </a:cubicBezTo>
                    <a:cubicBezTo>
                      <a:pt x="212" y="288"/>
                      <a:pt x="239" y="271"/>
                      <a:pt x="270" y="264"/>
                    </a:cubicBezTo>
                    <a:cubicBezTo>
                      <a:pt x="297" y="236"/>
                      <a:pt x="313" y="198"/>
                      <a:pt x="313" y="157"/>
                    </a:cubicBezTo>
                    <a:cubicBezTo>
                      <a:pt x="313" y="70"/>
                      <a:pt x="243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27" name="Freeform 103"/>
              <p:cNvSpPr>
                <a:spLocks/>
              </p:cNvSpPr>
              <p:nvPr/>
            </p:nvSpPr>
            <p:spPr bwMode="auto">
              <a:xfrm>
                <a:off x="2284413" y="3319463"/>
                <a:ext cx="1177925" cy="1860550"/>
              </a:xfrm>
              <a:custGeom>
                <a:avLst/>
                <a:gdLst>
                  <a:gd name="T0" fmla="*/ 156 w 313"/>
                  <a:gd name="T1" fmla="*/ 0 h 495"/>
                  <a:gd name="T2" fmla="*/ 0 w 313"/>
                  <a:gd name="T3" fmla="*/ 159 h 495"/>
                  <a:gd name="T4" fmla="*/ 0 w 313"/>
                  <a:gd name="T5" fmla="*/ 163 h 495"/>
                  <a:gd name="T6" fmla="*/ 0 w 313"/>
                  <a:gd name="T7" fmla="*/ 163 h 495"/>
                  <a:gd name="T8" fmla="*/ 101 w 313"/>
                  <a:gd name="T9" fmla="*/ 480 h 495"/>
                  <a:gd name="T10" fmla="*/ 106 w 313"/>
                  <a:gd name="T11" fmla="*/ 486 h 495"/>
                  <a:gd name="T12" fmla="*/ 106 w 313"/>
                  <a:gd name="T13" fmla="*/ 486 h 495"/>
                  <a:gd name="T14" fmla="*/ 106 w 313"/>
                  <a:gd name="T15" fmla="*/ 486 h 495"/>
                  <a:gd name="T16" fmla="*/ 128 w 313"/>
                  <a:gd name="T17" fmla="*/ 495 h 495"/>
                  <a:gd name="T18" fmla="*/ 158 w 313"/>
                  <a:gd name="T19" fmla="*/ 469 h 495"/>
                  <a:gd name="T20" fmla="*/ 156 w 313"/>
                  <a:gd name="T21" fmla="*/ 463 h 495"/>
                  <a:gd name="T22" fmla="*/ 156 w 313"/>
                  <a:gd name="T23" fmla="*/ 463 h 495"/>
                  <a:gd name="T24" fmla="*/ 148 w 313"/>
                  <a:gd name="T25" fmla="*/ 415 h 495"/>
                  <a:gd name="T26" fmla="*/ 191 w 313"/>
                  <a:gd name="T27" fmla="*/ 311 h 495"/>
                  <a:gd name="T28" fmla="*/ 191 w 313"/>
                  <a:gd name="T29" fmla="*/ 310 h 495"/>
                  <a:gd name="T30" fmla="*/ 270 w 313"/>
                  <a:gd name="T31" fmla="*/ 264 h 495"/>
                  <a:gd name="T32" fmla="*/ 313 w 313"/>
                  <a:gd name="T33" fmla="*/ 157 h 495"/>
                  <a:gd name="T34" fmla="*/ 156 w 313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3" h="495">
                    <a:moveTo>
                      <a:pt x="156" y="0"/>
                    </a:moveTo>
                    <a:cubicBezTo>
                      <a:pt x="70" y="0"/>
                      <a:pt x="0" y="72"/>
                      <a:pt x="0" y="159"/>
                    </a:cubicBezTo>
                    <a:cubicBezTo>
                      <a:pt x="0" y="159"/>
                      <a:pt x="0" y="163"/>
                      <a:pt x="0" y="163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83"/>
                      <a:pt x="38" y="389"/>
                      <a:pt x="101" y="480"/>
                    </a:cubicBezTo>
                    <a:cubicBezTo>
                      <a:pt x="102" y="482"/>
                      <a:pt x="104" y="484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11" y="491"/>
                      <a:pt x="119" y="495"/>
                      <a:pt x="128" y="495"/>
                    </a:cubicBezTo>
                    <a:cubicBezTo>
                      <a:pt x="145" y="495"/>
                      <a:pt x="158" y="486"/>
                      <a:pt x="158" y="469"/>
                    </a:cubicBezTo>
                    <a:cubicBezTo>
                      <a:pt x="158" y="465"/>
                      <a:pt x="158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52" y="443"/>
                      <a:pt x="145" y="431"/>
                      <a:pt x="148" y="415"/>
                    </a:cubicBezTo>
                    <a:cubicBezTo>
                      <a:pt x="155" y="374"/>
                      <a:pt x="164" y="339"/>
                      <a:pt x="191" y="311"/>
                    </a:cubicBezTo>
                    <a:cubicBezTo>
                      <a:pt x="191" y="311"/>
                      <a:pt x="191" y="310"/>
                      <a:pt x="191" y="310"/>
                    </a:cubicBezTo>
                    <a:cubicBezTo>
                      <a:pt x="212" y="288"/>
                      <a:pt x="239" y="271"/>
                      <a:pt x="270" y="264"/>
                    </a:cubicBezTo>
                    <a:cubicBezTo>
                      <a:pt x="297" y="236"/>
                      <a:pt x="313" y="198"/>
                      <a:pt x="313" y="157"/>
                    </a:cubicBezTo>
                    <a:cubicBezTo>
                      <a:pt x="313" y="70"/>
                      <a:pt x="243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28" name="Freeform 104"/>
              <p:cNvSpPr>
                <a:spLocks/>
              </p:cNvSpPr>
              <p:nvPr/>
            </p:nvSpPr>
            <p:spPr bwMode="auto">
              <a:xfrm>
                <a:off x="2284413" y="3319463"/>
                <a:ext cx="1177925" cy="1860550"/>
              </a:xfrm>
              <a:custGeom>
                <a:avLst/>
                <a:gdLst>
                  <a:gd name="T0" fmla="*/ 156 w 313"/>
                  <a:gd name="T1" fmla="*/ 0 h 495"/>
                  <a:gd name="T2" fmla="*/ 0 w 313"/>
                  <a:gd name="T3" fmla="*/ 159 h 495"/>
                  <a:gd name="T4" fmla="*/ 0 w 313"/>
                  <a:gd name="T5" fmla="*/ 163 h 495"/>
                  <a:gd name="T6" fmla="*/ 0 w 313"/>
                  <a:gd name="T7" fmla="*/ 163 h 495"/>
                  <a:gd name="T8" fmla="*/ 101 w 313"/>
                  <a:gd name="T9" fmla="*/ 480 h 495"/>
                  <a:gd name="T10" fmla="*/ 106 w 313"/>
                  <a:gd name="T11" fmla="*/ 486 h 495"/>
                  <a:gd name="T12" fmla="*/ 106 w 313"/>
                  <a:gd name="T13" fmla="*/ 486 h 495"/>
                  <a:gd name="T14" fmla="*/ 106 w 313"/>
                  <a:gd name="T15" fmla="*/ 486 h 495"/>
                  <a:gd name="T16" fmla="*/ 128 w 313"/>
                  <a:gd name="T17" fmla="*/ 495 h 495"/>
                  <a:gd name="T18" fmla="*/ 158 w 313"/>
                  <a:gd name="T19" fmla="*/ 469 h 495"/>
                  <a:gd name="T20" fmla="*/ 156 w 313"/>
                  <a:gd name="T21" fmla="*/ 463 h 495"/>
                  <a:gd name="T22" fmla="*/ 156 w 313"/>
                  <a:gd name="T23" fmla="*/ 463 h 495"/>
                  <a:gd name="T24" fmla="*/ 148 w 313"/>
                  <a:gd name="T25" fmla="*/ 415 h 495"/>
                  <a:gd name="T26" fmla="*/ 191 w 313"/>
                  <a:gd name="T27" fmla="*/ 311 h 495"/>
                  <a:gd name="T28" fmla="*/ 191 w 313"/>
                  <a:gd name="T29" fmla="*/ 310 h 495"/>
                  <a:gd name="T30" fmla="*/ 270 w 313"/>
                  <a:gd name="T31" fmla="*/ 264 h 495"/>
                  <a:gd name="T32" fmla="*/ 313 w 313"/>
                  <a:gd name="T33" fmla="*/ 157 h 495"/>
                  <a:gd name="T34" fmla="*/ 156 w 313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3" h="495">
                    <a:moveTo>
                      <a:pt x="156" y="0"/>
                    </a:moveTo>
                    <a:cubicBezTo>
                      <a:pt x="70" y="0"/>
                      <a:pt x="0" y="72"/>
                      <a:pt x="0" y="159"/>
                    </a:cubicBezTo>
                    <a:cubicBezTo>
                      <a:pt x="0" y="159"/>
                      <a:pt x="0" y="163"/>
                      <a:pt x="0" y="163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83"/>
                      <a:pt x="38" y="389"/>
                      <a:pt x="101" y="480"/>
                    </a:cubicBezTo>
                    <a:cubicBezTo>
                      <a:pt x="102" y="482"/>
                      <a:pt x="104" y="484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11" y="491"/>
                      <a:pt x="119" y="495"/>
                      <a:pt x="128" y="495"/>
                    </a:cubicBezTo>
                    <a:cubicBezTo>
                      <a:pt x="145" y="495"/>
                      <a:pt x="158" y="486"/>
                      <a:pt x="158" y="469"/>
                    </a:cubicBezTo>
                    <a:cubicBezTo>
                      <a:pt x="158" y="465"/>
                      <a:pt x="158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52" y="443"/>
                      <a:pt x="145" y="431"/>
                      <a:pt x="148" y="415"/>
                    </a:cubicBezTo>
                    <a:cubicBezTo>
                      <a:pt x="155" y="374"/>
                      <a:pt x="164" y="339"/>
                      <a:pt x="191" y="311"/>
                    </a:cubicBezTo>
                    <a:cubicBezTo>
                      <a:pt x="191" y="311"/>
                      <a:pt x="191" y="310"/>
                      <a:pt x="191" y="310"/>
                    </a:cubicBezTo>
                    <a:cubicBezTo>
                      <a:pt x="212" y="288"/>
                      <a:pt x="239" y="271"/>
                      <a:pt x="270" y="264"/>
                    </a:cubicBezTo>
                    <a:cubicBezTo>
                      <a:pt x="297" y="236"/>
                      <a:pt x="313" y="198"/>
                      <a:pt x="313" y="157"/>
                    </a:cubicBezTo>
                    <a:cubicBezTo>
                      <a:pt x="313" y="70"/>
                      <a:pt x="243" y="0"/>
                      <a:pt x="156" y="0"/>
                    </a:cubicBezTo>
                    <a:close/>
                  </a:path>
                </a:pathLst>
              </a:custGeom>
              <a:solidFill>
                <a:srgbClr val="D246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29" name="Freeform 105"/>
              <p:cNvSpPr>
                <a:spLocks/>
              </p:cNvSpPr>
              <p:nvPr/>
            </p:nvSpPr>
            <p:spPr bwMode="auto">
              <a:xfrm>
                <a:off x="3933825" y="3319463"/>
                <a:ext cx="1174750" cy="1860550"/>
              </a:xfrm>
              <a:custGeom>
                <a:avLst/>
                <a:gdLst>
                  <a:gd name="T0" fmla="*/ 156 w 312"/>
                  <a:gd name="T1" fmla="*/ 0 h 495"/>
                  <a:gd name="T2" fmla="*/ 312 w 312"/>
                  <a:gd name="T3" fmla="*/ 159 h 495"/>
                  <a:gd name="T4" fmla="*/ 312 w 312"/>
                  <a:gd name="T5" fmla="*/ 163 h 495"/>
                  <a:gd name="T6" fmla="*/ 312 w 312"/>
                  <a:gd name="T7" fmla="*/ 163 h 495"/>
                  <a:gd name="T8" fmla="*/ 212 w 312"/>
                  <a:gd name="T9" fmla="*/ 480 h 495"/>
                  <a:gd name="T10" fmla="*/ 207 w 312"/>
                  <a:gd name="T11" fmla="*/ 486 h 495"/>
                  <a:gd name="T12" fmla="*/ 207 w 312"/>
                  <a:gd name="T13" fmla="*/ 486 h 495"/>
                  <a:gd name="T14" fmla="*/ 207 w 312"/>
                  <a:gd name="T15" fmla="*/ 486 h 495"/>
                  <a:gd name="T16" fmla="*/ 184 w 312"/>
                  <a:gd name="T17" fmla="*/ 495 h 495"/>
                  <a:gd name="T18" fmla="*/ 154 w 312"/>
                  <a:gd name="T19" fmla="*/ 469 h 495"/>
                  <a:gd name="T20" fmla="*/ 156 w 312"/>
                  <a:gd name="T21" fmla="*/ 463 h 495"/>
                  <a:gd name="T22" fmla="*/ 156 w 312"/>
                  <a:gd name="T23" fmla="*/ 463 h 495"/>
                  <a:gd name="T24" fmla="*/ 165 w 312"/>
                  <a:gd name="T25" fmla="*/ 415 h 495"/>
                  <a:gd name="T26" fmla="*/ 122 w 312"/>
                  <a:gd name="T27" fmla="*/ 311 h 495"/>
                  <a:gd name="T28" fmla="*/ 122 w 312"/>
                  <a:gd name="T29" fmla="*/ 310 h 495"/>
                  <a:gd name="T30" fmla="*/ 42 w 312"/>
                  <a:gd name="T31" fmla="*/ 264 h 495"/>
                  <a:gd name="T32" fmla="*/ 0 w 312"/>
                  <a:gd name="T33" fmla="*/ 157 h 495"/>
                  <a:gd name="T34" fmla="*/ 156 w 312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2" h="495">
                    <a:moveTo>
                      <a:pt x="156" y="0"/>
                    </a:moveTo>
                    <a:cubicBezTo>
                      <a:pt x="242" y="0"/>
                      <a:pt x="312" y="72"/>
                      <a:pt x="312" y="159"/>
                    </a:cubicBezTo>
                    <a:cubicBezTo>
                      <a:pt x="312" y="159"/>
                      <a:pt x="312" y="163"/>
                      <a:pt x="312" y="163"/>
                    </a:cubicBezTo>
                    <a:cubicBezTo>
                      <a:pt x="312" y="163"/>
                      <a:pt x="312" y="163"/>
                      <a:pt x="312" y="163"/>
                    </a:cubicBezTo>
                    <a:cubicBezTo>
                      <a:pt x="312" y="283"/>
                      <a:pt x="275" y="389"/>
                      <a:pt x="212" y="480"/>
                    </a:cubicBezTo>
                    <a:cubicBezTo>
                      <a:pt x="210" y="482"/>
                      <a:pt x="209" y="484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1" y="491"/>
                      <a:pt x="193" y="495"/>
                      <a:pt x="184" y="495"/>
                    </a:cubicBezTo>
                    <a:cubicBezTo>
                      <a:pt x="168" y="495"/>
                      <a:pt x="154" y="486"/>
                      <a:pt x="154" y="469"/>
                    </a:cubicBezTo>
                    <a:cubicBezTo>
                      <a:pt x="154" y="465"/>
                      <a:pt x="155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60" y="443"/>
                      <a:pt x="167" y="431"/>
                      <a:pt x="165" y="415"/>
                    </a:cubicBezTo>
                    <a:cubicBezTo>
                      <a:pt x="158" y="374"/>
                      <a:pt x="148" y="339"/>
                      <a:pt x="122" y="311"/>
                    </a:cubicBezTo>
                    <a:cubicBezTo>
                      <a:pt x="122" y="311"/>
                      <a:pt x="122" y="310"/>
                      <a:pt x="122" y="310"/>
                    </a:cubicBezTo>
                    <a:cubicBezTo>
                      <a:pt x="101" y="288"/>
                      <a:pt x="73" y="271"/>
                      <a:pt x="42" y="264"/>
                    </a:cubicBezTo>
                    <a:cubicBezTo>
                      <a:pt x="16" y="236"/>
                      <a:pt x="0" y="198"/>
                      <a:pt x="0" y="157"/>
                    </a:cubicBezTo>
                    <a:cubicBezTo>
                      <a:pt x="0" y="70"/>
                      <a:pt x="70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0" name="Freeform 106"/>
              <p:cNvSpPr>
                <a:spLocks/>
              </p:cNvSpPr>
              <p:nvPr/>
            </p:nvSpPr>
            <p:spPr bwMode="auto">
              <a:xfrm>
                <a:off x="3933825" y="3319463"/>
                <a:ext cx="1174750" cy="1860550"/>
              </a:xfrm>
              <a:custGeom>
                <a:avLst/>
                <a:gdLst>
                  <a:gd name="T0" fmla="*/ 156 w 312"/>
                  <a:gd name="T1" fmla="*/ 0 h 495"/>
                  <a:gd name="T2" fmla="*/ 312 w 312"/>
                  <a:gd name="T3" fmla="*/ 159 h 495"/>
                  <a:gd name="T4" fmla="*/ 312 w 312"/>
                  <a:gd name="T5" fmla="*/ 163 h 495"/>
                  <a:gd name="T6" fmla="*/ 312 w 312"/>
                  <a:gd name="T7" fmla="*/ 163 h 495"/>
                  <a:gd name="T8" fmla="*/ 212 w 312"/>
                  <a:gd name="T9" fmla="*/ 480 h 495"/>
                  <a:gd name="T10" fmla="*/ 207 w 312"/>
                  <a:gd name="T11" fmla="*/ 486 h 495"/>
                  <a:gd name="T12" fmla="*/ 207 w 312"/>
                  <a:gd name="T13" fmla="*/ 486 h 495"/>
                  <a:gd name="T14" fmla="*/ 207 w 312"/>
                  <a:gd name="T15" fmla="*/ 486 h 495"/>
                  <a:gd name="T16" fmla="*/ 184 w 312"/>
                  <a:gd name="T17" fmla="*/ 495 h 495"/>
                  <a:gd name="T18" fmla="*/ 154 w 312"/>
                  <a:gd name="T19" fmla="*/ 469 h 495"/>
                  <a:gd name="T20" fmla="*/ 156 w 312"/>
                  <a:gd name="T21" fmla="*/ 463 h 495"/>
                  <a:gd name="T22" fmla="*/ 156 w 312"/>
                  <a:gd name="T23" fmla="*/ 463 h 495"/>
                  <a:gd name="T24" fmla="*/ 165 w 312"/>
                  <a:gd name="T25" fmla="*/ 415 h 495"/>
                  <a:gd name="T26" fmla="*/ 122 w 312"/>
                  <a:gd name="T27" fmla="*/ 311 h 495"/>
                  <a:gd name="T28" fmla="*/ 122 w 312"/>
                  <a:gd name="T29" fmla="*/ 310 h 495"/>
                  <a:gd name="T30" fmla="*/ 42 w 312"/>
                  <a:gd name="T31" fmla="*/ 264 h 495"/>
                  <a:gd name="T32" fmla="*/ 0 w 312"/>
                  <a:gd name="T33" fmla="*/ 157 h 495"/>
                  <a:gd name="T34" fmla="*/ 156 w 312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2" h="495">
                    <a:moveTo>
                      <a:pt x="156" y="0"/>
                    </a:moveTo>
                    <a:cubicBezTo>
                      <a:pt x="242" y="0"/>
                      <a:pt x="312" y="72"/>
                      <a:pt x="312" y="159"/>
                    </a:cubicBezTo>
                    <a:cubicBezTo>
                      <a:pt x="312" y="159"/>
                      <a:pt x="312" y="163"/>
                      <a:pt x="312" y="163"/>
                    </a:cubicBezTo>
                    <a:cubicBezTo>
                      <a:pt x="312" y="163"/>
                      <a:pt x="312" y="163"/>
                      <a:pt x="312" y="163"/>
                    </a:cubicBezTo>
                    <a:cubicBezTo>
                      <a:pt x="312" y="283"/>
                      <a:pt x="275" y="389"/>
                      <a:pt x="212" y="480"/>
                    </a:cubicBezTo>
                    <a:cubicBezTo>
                      <a:pt x="210" y="482"/>
                      <a:pt x="209" y="484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1" y="491"/>
                      <a:pt x="193" y="495"/>
                      <a:pt x="184" y="495"/>
                    </a:cubicBezTo>
                    <a:cubicBezTo>
                      <a:pt x="168" y="495"/>
                      <a:pt x="154" y="486"/>
                      <a:pt x="154" y="469"/>
                    </a:cubicBezTo>
                    <a:cubicBezTo>
                      <a:pt x="154" y="465"/>
                      <a:pt x="155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60" y="443"/>
                      <a:pt x="167" y="431"/>
                      <a:pt x="165" y="415"/>
                    </a:cubicBezTo>
                    <a:cubicBezTo>
                      <a:pt x="158" y="374"/>
                      <a:pt x="148" y="339"/>
                      <a:pt x="122" y="311"/>
                    </a:cubicBezTo>
                    <a:cubicBezTo>
                      <a:pt x="122" y="311"/>
                      <a:pt x="122" y="310"/>
                      <a:pt x="122" y="310"/>
                    </a:cubicBezTo>
                    <a:cubicBezTo>
                      <a:pt x="101" y="288"/>
                      <a:pt x="73" y="271"/>
                      <a:pt x="42" y="264"/>
                    </a:cubicBezTo>
                    <a:cubicBezTo>
                      <a:pt x="16" y="236"/>
                      <a:pt x="0" y="198"/>
                      <a:pt x="0" y="157"/>
                    </a:cubicBezTo>
                    <a:cubicBezTo>
                      <a:pt x="0" y="70"/>
                      <a:pt x="70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1" name="Freeform 107"/>
              <p:cNvSpPr>
                <a:spLocks/>
              </p:cNvSpPr>
              <p:nvPr/>
            </p:nvSpPr>
            <p:spPr bwMode="auto">
              <a:xfrm>
                <a:off x="3933825" y="3319463"/>
                <a:ext cx="1174750" cy="1860550"/>
              </a:xfrm>
              <a:custGeom>
                <a:avLst/>
                <a:gdLst>
                  <a:gd name="T0" fmla="*/ 156 w 312"/>
                  <a:gd name="T1" fmla="*/ 0 h 495"/>
                  <a:gd name="T2" fmla="*/ 312 w 312"/>
                  <a:gd name="T3" fmla="*/ 159 h 495"/>
                  <a:gd name="T4" fmla="*/ 312 w 312"/>
                  <a:gd name="T5" fmla="*/ 163 h 495"/>
                  <a:gd name="T6" fmla="*/ 312 w 312"/>
                  <a:gd name="T7" fmla="*/ 163 h 495"/>
                  <a:gd name="T8" fmla="*/ 212 w 312"/>
                  <a:gd name="T9" fmla="*/ 480 h 495"/>
                  <a:gd name="T10" fmla="*/ 207 w 312"/>
                  <a:gd name="T11" fmla="*/ 486 h 495"/>
                  <a:gd name="T12" fmla="*/ 207 w 312"/>
                  <a:gd name="T13" fmla="*/ 486 h 495"/>
                  <a:gd name="T14" fmla="*/ 207 w 312"/>
                  <a:gd name="T15" fmla="*/ 486 h 495"/>
                  <a:gd name="T16" fmla="*/ 184 w 312"/>
                  <a:gd name="T17" fmla="*/ 495 h 495"/>
                  <a:gd name="T18" fmla="*/ 154 w 312"/>
                  <a:gd name="T19" fmla="*/ 469 h 495"/>
                  <a:gd name="T20" fmla="*/ 156 w 312"/>
                  <a:gd name="T21" fmla="*/ 463 h 495"/>
                  <a:gd name="T22" fmla="*/ 156 w 312"/>
                  <a:gd name="T23" fmla="*/ 463 h 495"/>
                  <a:gd name="T24" fmla="*/ 165 w 312"/>
                  <a:gd name="T25" fmla="*/ 415 h 495"/>
                  <a:gd name="T26" fmla="*/ 122 w 312"/>
                  <a:gd name="T27" fmla="*/ 311 h 495"/>
                  <a:gd name="T28" fmla="*/ 122 w 312"/>
                  <a:gd name="T29" fmla="*/ 310 h 495"/>
                  <a:gd name="T30" fmla="*/ 42 w 312"/>
                  <a:gd name="T31" fmla="*/ 264 h 495"/>
                  <a:gd name="T32" fmla="*/ 0 w 312"/>
                  <a:gd name="T33" fmla="*/ 157 h 495"/>
                  <a:gd name="T34" fmla="*/ 156 w 312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2" h="495">
                    <a:moveTo>
                      <a:pt x="156" y="0"/>
                    </a:moveTo>
                    <a:cubicBezTo>
                      <a:pt x="242" y="0"/>
                      <a:pt x="312" y="72"/>
                      <a:pt x="312" y="159"/>
                    </a:cubicBezTo>
                    <a:cubicBezTo>
                      <a:pt x="312" y="159"/>
                      <a:pt x="312" y="163"/>
                      <a:pt x="312" y="163"/>
                    </a:cubicBezTo>
                    <a:cubicBezTo>
                      <a:pt x="312" y="163"/>
                      <a:pt x="312" y="163"/>
                      <a:pt x="312" y="163"/>
                    </a:cubicBezTo>
                    <a:cubicBezTo>
                      <a:pt x="312" y="283"/>
                      <a:pt x="275" y="389"/>
                      <a:pt x="212" y="480"/>
                    </a:cubicBezTo>
                    <a:cubicBezTo>
                      <a:pt x="210" y="482"/>
                      <a:pt x="209" y="484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1" y="491"/>
                      <a:pt x="193" y="495"/>
                      <a:pt x="184" y="495"/>
                    </a:cubicBezTo>
                    <a:cubicBezTo>
                      <a:pt x="168" y="495"/>
                      <a:pt x="154" y="486"/>
                      <a:pt x="154" y="469"/>
                    </a:cubicBezTo>
                    <a:cubicBezTo>
                      <a:pt x="154" y="465"/>
                      <a:pt x="155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60" y="443"/>
                      <a:pt x="167" y="431"/>
                      <a:pt x="165" y="415"/>
                    </a:cubicBezTo>
                    <a:cubicBezTo>
                      <a:pt x="158" y="374"/>
                      <a:pt x="148" y="339"/>
                      <a:pt x="122" y="311"/>
                    </a:cubicBezTo>
                    <a:cubicBezTo>
                      <a:pt x="122" y="311"/>
                      <a:pt x="122" y="310"/>
                      <a:pt x="122" y="310"/>
                    </a:cubicBezTo>
                    <a:cubicBezTo>
                      <a:pt x="101" y="288"/>
                      <a:pt x="73" y="271"/>
                      <a:pt x="42" y="264"/>
                    </a:cubicBezTo>
                    <a:cubicBezTo>
                      <a:pt x="16" y="236"/>
                      <a:pt x="0" y="198"/>
                      <a:pt x="0" y="157"/>
                    </a:cubicBezTo>
                    <a:cubicBezTo>
                      <a:pt x="0" y="70"/>
                      <a:pt x="70" y="0"/>
                      <a:pt x="156" y="0"/>
                    </a:cubicBezTo>
                    <a:close/>
                  </a:path>
                </a:pathLst>
              </a:custGeom>
              <a:solidFill>
                <a:srgbClr val="D246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2" name="Freeform 108"/>
              <p:cNvSpPr>
                <a:spLocks/>
              </p:cNvSpPr>
              <p:nvPr/>
            </p:nvSpPr>
            <p:spPr bwMode="auto">
              <a:xfrm>
                <a:off x="2597150" y="412750"/>
                <a:ext cx="2244725" cy="4105275"/>
              </a:xfrm>
              <a:custGeom>
                <a:avLst/>
                <a:gdLst>
                  <a:gd name="T0" fmla="*/ 298 w 596"/>
                  <a:gd name="T1" fmla="*/ 1092 h 1092"/>
                  <a:gd name="T2" fmla="*/ 159 w 596"/>
                  <a:gd name="T3" fmla="*/ 1092 h 1092"/>
                  <a:gd name="T4" fmla="*/ 21 w 596"/>
                  <a:gd name="T5" fmla="*/ 513 h 1092"/>
                  <a:gd name="T6" fmla="*/ 298 w 596"/>
                  <a:gd name="T7" fmla="*/ 0 h 1092"/>
                  <a:gd name="T8" fmla="*/ 299 w 596"/>
                  <a:gd name="T9" fmla="*/ 0 h 1092"/>
                  <a:gd name="T10" fmla="*/ 575 w 596"/>
                  <a:gd name="T11" fmla="*/ 513 h 1092"/>
                  <a:gd name="T12" fmla="*/ 437 w 596"/>
                  <a:gd name="T13" fmla="*/ 1092 h 1092"/>
                  <a:gd name="T14" fmla="*/ 298 w 596"/>
                  <a:gd name="T15" fmla="*/ 1092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" h="1092">
                    <a:moveTo>
                      <a:pt x="298" y="1092"/>
                    </a:moveTo>
                    <a:cubicBezTo>
                      <a:pt x="159" y="1092"/>
                      <a:pt x="159" y="1092"/>
                      <a:pt x="159" y="1092"/>
                    </a:cubicBezTo>
                    <a:cubicBezTo>
                      <a:pt x="31" y="824"/>
                      <a:pt x="21" y="513"/>
                      <a:pt x="21" y="513"/>
                    </a:cubicBezTo>
                    <a:cubicBezTo>
                      <a:pt x="0" y="212"/>
                      <a:pt x="298" y="0"/>
                      <a:pt x="298" y="0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9" y="0"/>
                      <a:pt x="596" y="212"/>
                      <a:pt x="575" y="513"/>
                    </a:cubicBezTo>
                    <a:cubicBezTo>
                      <a:pt x="575" y="513"/>
                      <a:pt x="566" y="824"/>
                      <a:pt x="437" y="1092"/>
                    </a:cubicBezTo>
                    <a:lnTo>
                      <a:pt x="298" y="1092"/>
                    </a:lnTo>
                    <a:close/>
                  </a:path>
                </a:pathLst>
              </a:custGeom>
              <a:solidFill>
                <a:srgbClr val="2E32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3" name="Freeform 109"/>
              <p:cNvSpPr>
                <a:spLocks/>
              </p:cNvSpPr>
              <p:nvPr/>
            </p:nvSpPr>
            <p:spPr bwMode="auto">
              <a:xfrm>
                <a:off x="2728913" y="2792413"/>
                <a:ext cx="1987550" cy="647700"/>
              </a:xfrm>
              <a:custGeom>
                <a:avLst/>
                <a:gdLst>
                  <a:gd name="T0" fmla="*/ 508 w 528"/>
                  <a:gd name="T1" fmla="*/ 124 h 172"/>
                  <a:gd name="T2" fmla="*/ 528 w 528"/>
                  <a:gd name="T3" fmla="*/ 0 h 172"/>
                  <a:gd name="T4" fmla="*/ 248 w 528"/>
                  <a:gd name="T5" fmla="*/ 66 h 172"/>
                  <a:gd name="T6" fmla="*/ 0 w 528"/>
                  <a:gd name="T7" fmla="*/ 15 h 172"/>
                  <a:gd name="T8" fmla="*/ 21 w 528"/>
                  <a:gd name="T9" fmla="*/ 136 h 172"/>
                  <a:gd name="T10" fmla="*/ 248 w 528"/>
                  <a:gd name="T11" fmla="*/ 172 h 172"/>
                  <a:gd name="T12" fmla="*/ 508 w 528"/>
                  <a:gd name="T13" fmla="*/ 12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8" h="172">
                    <a:moveTo>
                      <a:pt x="508" y="124"/>
                    </a:moveTo>
                    <a:cubicBezTo>
                      <a:pt x="517" y="79"/>
                      <a:pt x="524" y="36"/>
                      <a:pt x="528" y="0"/>
                    </a:cubicBezTo>
                    <a:cubicBezTo>
                      <a:pt x="444" y="42"/>
                      <a:pt x="349" y="66"/>
                      <a:pt x="248" y="66"/>
                    </a:cubicBezTo>
                    <a:cubicBezTo>
                      <a:pt x="160" y="66"/>
                      <a:pt x="76" y="48"/>
                      <a:pt x="0" y="15"/>
                    </a:cubicBezTo>
                    <a:cubicBezTo>
                      <a:pt x="5" y="51"/>
                      <a:pt x="12" y="92"/>
                      <a:pt x="21" y="136"/>
                    </a:cubicBezTo>
                    <a:cubicBezTo>
                      <a:pt x="92" y="159"/>
                      <a:pt x="169" y="172"/>
                      <a:pt x="248" y="172"/>
                    </a:cubicBezTo>
                    <a:cubicBezTo>
                      <a:pt x="340" y="172"/>
                      <a:pt x="427" y="155"/>
                      <a:pt x="508" y="124"/>
                    </a:cubicBezTo>
                    <a:close/>
                  </a:path>
                </a:pathLst>
              </a:custGeom>
              <a:solidFill>
                <a:srgbClr val="D246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4" name="Freeform 110"/>
              <p:cNvSpPr>
                <a:spLocks/>
              </p:cNvSpPr>
              <p:nvPr/>
            </p:nvSpPr>
            <p:spPr bwMode="auto">
              <a:xfrm>
                <a:off x="2668588" y="1962150"/>
                <a:ext cx="2100262" cy="530225"/>
              </a:xfrm>
              <a:custGeom>
                <a:avLst/>
                <a:gdLst>
                  <a:gd name="T0" fmla="*/ 557 w 558"/>
                  <a:gd name="T1" fmla="*/ 80 h 141"/>
                  <a:gd name="T2" fmla="*/ 552 w 558"/>
                  <a:gd name="T3" fmla="*/ 0 h 141"/>
                  <a:gd name="T4" fmla="*/ 278 w 558"/>
                  <a:gd name="T5" fmla="*/ 62 h 141"/>
                  <a:gd name="T6" fmla="*/ 6 w 558"/>
                  <a:gd name="T7" fmla="*/ 1 h 141"/>
                  <a:gd name="T8" fmla="*/ 2 w 558"/>
                  <a:gd name="T9" fmla="*/ 92 h 141"/>
                  <a:gd name="T10" fmla="*/ 264 w 558"/>
                  <a:gd name="T11" fmla="*/ 141 h 141"/>
                  <a:gd name="T12" fmla="*/ 557 w 558"/>
                  <a:gd name="T13" fmla="*/ 8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8" h="141">
                    <a:moveTo>
                      <a:pt x="557" y="80"/>
                    </a:moveTo>
                    <a:cubicBezTo>
                      <a:pt x="558" y="53"/>
                      <a:pt x="556" y="26"/>
                      <a:pt x="552" y="0"/>
                    </a:cubicBezTo>
                    <a:cubicBezTo>
                      <a:pt x="469" y="40"/>
                      <a:pt x="376" y="62"/>
                      <a:pt x="278" y="62"/>
                    </a:cubicBezTo>
                    <a:cubicBezTo>
                      <a:pt x="181" y="62"/>
                      <a:pt x="88" y="40"/>
                      <a:pt x="6" y="1"/>
                    </a:cubicBezTo>
                    <a:cubicBezTo>
                      <a:pt x="2" y="31"/>
                      <a:pt x="0" y="61"/>
                      <a:pt x="2" y="92"/>
                    </a:cubicBezTo>
                    <a:cubicBezTo>
                      <a:pt x="84" y="123"/>
                      <a:pt x="172" y="141"/>
                      <a:pt x="264" y="141"/>
                    </a:cubicBezTo>
                    <a:cubicBezTo>
                      <a:pt x="368" y="141"/>
                      <a:pt x="467" y="119"/>
                      <a:pt x="557" y="80"/>
                    </a:cubicBezTo>
                    <a:close/>
                  </a:path>
                </a:pathLst>
              </a:custGeom>
              <a:solidFill>
                <a:srgbClr val="D246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5" name="Oval 111"/>
              <p:cNvSpPr>
                <a:spLocks noChangeArrowheads="1"/>
              </p:cNvSpPr>
              <p:nvPr/>
            </p:nvSpPr>
            <p:spPr bwMode="auto">
              <a:xfrm>
                <a:off x="3587750" y="2214563"/>
                <a:ext cx="255587" cy="255588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6" name="Oval 112"/>
              <p:cNvSpPr>
                <a:spLocks noChangeArrowheads="1"/>
              </p:cNvSpPr>
              <p:nvPr/>
            </p:nvSpPr>
            <p:spPr bwMode="auto">
              <a:xfrm>
                <a:off x="3587750" y="2214563"/>
                <a:ext cx="255587" cy="255588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7" name="Oval 113"/>
              <p:cNvSpPr>
                <a:spLocks noChangeArrowheads="1"/>
              </p:cNvSpPr>
              <p:nvPr/>
            </p:nvSpPr>
            <p:spPr bwMode="auto">
              <a:xfrm>
                <a:off x="3587750" y="2214563"/>
                <a:ext cx="255587" cy="2555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8" name="Oval 114"/>
              <p:cNvSpPr>
                <a:spLocks noChangeArrowheads="1"/>
              </p:cNvSpPr>
              <p:nvPr/>
            </p:nvSpPr>
            <p:spPr bwMode="auto">
              <a:xfrm>
                <a:off x="3602038" y="2635250"/>
                <a:ext cx="207962" cy="203200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39" name="Oval 115"/>
              <p:cNvSpPr>
                <a:spLocks noChangeArrowheads="1"/>
              </p:cNvSpPr>
              <p:nvPr/>
            </p:nvSpPr>
            <p:spPr bwMode="auto">
              <a:xfrm>
                <a:off x="3602038" y="2635250"/>
                <a:ext cx="207962" cy="203200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40" name="Oval 116"/>
              <p:cNvSpPr>
                <a:spLocks noChangeArrowheads="1"/>
              </p:cNvSpPr>
              <p:nvPr/>
            </p:nvSpPr>
            <p:spPr bwMode="auto">
              <a:xfrm>
                <a:off x="3602038" y="2635250"/>
                <a:ext cx="207962" cy="20320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41" name="Oval 117"/>
              <p:cNvSpPr>
                <a:spLocks noChangeArrowheads="1"/>
              </p:cNvSpPr>
              <p:nvPr/>
            </p:nvSpPr>
            <p:spPr bwMode="auto">
              <a:xfrm>
                <a:off x="3602038" y="2987675"/>
                <a:ext cx="207962" cy="203200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42" name="Oval 118"/>
              <p:cNvSpPr>
                <a:spLocks noChangeArrowheads="1"/>
              </p:cNvSpPr>
              <p:nvPr/>
            </p:nvSpPr>
            <p:spPr bwMode="auto">
              <a:xfrm>
                <a:off x="3602038" y="2987675"/>
                <a:ext cx="207962" cy="203200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43" name="Oval 119"/>
              <p:cNvSpPr>
                <a:spLocks noChangeArrowheads="1"/>
              </p:cNvSpPr>
              <p:nvPr/>
            </p:nvSpPr>
            <p:spPr bwMode="auto">
              <a:xfrm>
                <a:off x="3602038" y="2987675"/>
                <a:ext cx="207962" cy="20320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44" name="Freeform 120"/>
              <p:cNvSpPr>
                <a:spLocks/>
              </p:cNvSpPr>
              <p:nvPr/>
            </p:nvSpPr>
            <p:spPr bwMode="auto">
              <a:xfrm>
                <a:off x="3568700" y="3319463"/>
                <a:ext cx="293687" cy="1863725"/>
              </a:xfrm>
              <a:custGeom>
                <a:avLst/>
                <a:gdLst>
                  <a:gd name="T0" fmla="*/ 77 w 78"/>
                  <a:gd name="T1" fmla="*/ 48 h 496"/>
                  <a:gd name="T2" fmla="*/ 78 w 78"/>
                  <a:gd name="T3" fmla="*/ 39 h 496"/>
                  <a:gd name="T4" fmla="*/ 39 w 78"/>
                  <a:gd name="T5" fmla="*/ 0 h 496"/>
                  <a:gd name="T6" fmla="*/ 0 w 78"/>
                  <a:gd name="T7" fmla="*/ 40 h 496"/>
                  <a:gd name="T8" fmla="*/ 18 w 78"/>
                  <a:gd name="T9" fmla="*/ 475 h 496"/>
                  <a:gd name="T10" fmla="*/ 19 w 78"/>
                  <a:gd name="T11" fmla="*/ 475 h 496"/>
                  <a:gd name="T12" fmla="*/ 19 w 78"/>
                  <a:gd name="T13" fmla="*/ 475 h 496"/>
                  <a:gd name="T14" fmla="*/ 40 w 78"/>
                  <a:gd name="T15" fmla="*/ 496 h 496"/>
                  <a:gd name="T16" fmla="*/ 61 w 78"/>
                  <a:gd name="T17" fmla="*/ 475 h 496"/>
                  <a:gd name="T18" fmla="*/ 61 w 78"/>
                  <a:gd name="T19" fmla="*/ 475 h 496"/>
                  <a:gd name="T20" fmla="*/ 61 w 78"/>
                  <a:gd name="T21" fmla="*/ 475 h 496"/>
                  <a:gd name="T22" fmla="*/ 77 w 78"/>
                  <a:gd name="T23" fmla="*/ 48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496">
                    <a:moveTo>
                      <a:pt x="77" y="48"/>
                    </a:moveTo>
                    <a:cubicBezTo>
                      <a:pt x="77" y="45"/>
                      <a:pt x="78" y="42"/>
                      <a:pt x="78" y="39"/>
                    </a:cubicBezTo>
                    <a:cubicBezTo>
                      <a:pt x="78" y="18"/>
                      <a:pt x="60" y="0"/>
                      <a:pt x="39" y="0"/>
                    </a:cubicBezTo>
                    <a:cubicBezTo>
                      <a:pt x="17" y="0"/>
                      <a:pt x="0" y="18"/>
                      <a:pt x="0" y="40"/>
                    </a:cubicBezTo>
                    <a:cubicBezTo>
                      <a:pt x="18" y="475"/>
                      <a:pt x="18" y="475"/>
                      <a:pt x="18" y="475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7"/>
                      <a:pt x="29" y="496"/>
                      <a:pt x="40" y="496"/>
                    </a:cubicBezTo>
                    <a:cubicBezTo>
                      <a:pt x="52" y="496"/>
                      <a:pt x="61" y="487"/>
                      <a:pt x="61" y="475"/>
                    </a:cubicBezTo>
                    <a:cubicBezTo>
                      <a:pt x="61" y="475"/>
                      <a:pt x="61" y="475"/>
                      <a:pt x="61" y="475"/>
                    </a:cubicBezTo>
                    <a:cubicBezTo>
                      <a:pt x="61" y="475"/>
                      <a:pt x="61" y="475"/>
                      <a:pt x="61" y="475"/>
                    </a:cubicBezTo>
                    <a:lnTo>
                      <a:pt x="77" y="48"/>
                    </a:lnTo>
                    <a:close/>
                  </a:path>
                </a:pathLst>
              </a:custGeom>
              <a:solidFill>
                <a:srgbClr val="D246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45" name="Oval 121"/>
              <p:cNvSpPr>
                <a:spLocks noChangeArrowheads="1"/>
              </p:cNvSpPr>
              <p:nvPr/>
            </p:nvSpPr>
            <p:spPr bwMode="auto">
              <a:xfrm>
                <a:off x="3360738" y="1187450"/>
                <a:ext cx="735012" cy="733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  <p:sp>
            <p:nvSpPr>
              <p:cNvPr id="46" name="Freeform 122"/>
              <p:cNvSpPr>
                <a:spLocks noEditPoints="1"/>
              </p:cNvSpPr>
              <p:nvPr/>
            </p:nvSpPr>
            <p:spPr bwMode="auto">
              <a:xfrm>
                <a:off x="3319463" y="1157288"/>
                <a:ext cx="790575" cy="790575"/>
              </a:xfrm>
              <a:custGeom>
                <a:avLst/>
                <a:gdLst>
                  <a:gd name="T0" fmla="*/ 105 w 210"/>
                  <a:gd name="T1" fmla="*/ 0 h 210"/>
                  <a:gd name="T2" fmla="*/ 0 w 210"/>
                  <a:gd name="T3" fmla="*/ 105 h 210"/>
                  <a:gd name="T4" fmla="*/ 105 w 210"/>
                  <a:gd name="T5" fmla="*/ 210 h 210"/>
                  <a:gd name="T6" fmla="*/ 210 w 210"/>
                  <a:gd name="T7" fmla="*/ 105 h 210"/>
                  <a:gd name="T8" fmla="*/ 105 w 210"/>
                  <a:gd name="T9" fmla="*/ 0 h 210"/>
                  <a:gd name="T10" fmla="*/ 105 w 210"/>
                  <a:gd name="T11" fmla="*/ 193 h 210"/>
                  <a:gd name="T12" fmla="*/ 17 w 210"/>
                  <a:gd name="T13" fmla="*/ 105 h 210"/>
                  <a:gd name="T14" fmla="*/ 105 w 210"/>
                  <a:gd name="T15" fmla="*/ 18 h 210"/>
                  <a:gd name="T16" fmla="*/ 192 w 210"/>
                  <a:gd name="T17" fmla="*/ 105 h 210"/>
                  <a:gd name="T18" fmla="*/ 105 w 210"/>
                  <a:gd name="T19" fmla="*/ 19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0" h="210">
                    <a:moveTo>
                      <a:pt x="105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5" y="210"/>
                    </a:cubicBezTo>
                    <a:cubicBezTo>
                      <a:pt x="163" y="210"/>
                      <a:pt x="210" y="163"/>
                      <a:pt x="210" y="105"/>
                    </a:cubicBezTo>
                    <a:cubicBezTo>
                      <a:pt x="210" y="47"/>
                      <a:pt x="163" y="0"/>
                      <a:pt x="105" y="0"/>
                    </a:cubicBezTo>
                    <a:close/>
                    <a:moveTo>
                      <a:pt x="105" y="193"/>
                    </a:moveTo>
                    <a:cubicBezTo>
                      <a:pt x="56" y="193"/>
                      <a:pt x="17" y="154"/>
                      <a:pt x="17" y="105"/>
                    </a:cubicBezTo>
                    <a:cubicBezTo>
                      <a:pt x="17" y="57"/>
                      <a:pt x="56" y="18"/>
                      <a:pt x="105" y="18"/>
                    </a:cubicBezTo>
                    <a:cubicBezTo>
                      <a:pt x="153" y="18"/>
                      <a:pt x="192" y="57"/>
                      <a:pt x="192" y="105"/>
                    </a:cubicBezTo>
                    <a:cubicBezTo>
                      <a:pt x="192" y="154"/>
                      <a:pt x="153" y="193"/>
                      <a:pt x="105" y="193"/>
                    </a:cubicBezTo>
                    <a:close/>
                  </a:path>
                </a:pathLst>
              </a:custGeom>
              <a:solidFill>
                <a:srgbClr val="D246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</a:endParaRPr>
              </a:p>
            </p:txBody>
          </p:sp>
        </p:grpSp>
      </p:grpSp>
      <p:sp>
        <p:nvSpPr>
          <p:cNvPr id="50" name="Oval 190"/>
          <p:cNvSpPr/>
          <p:nvPr/>
        </p:nvSpPr>
        <p:spPr>
          <a:xfrm>
            <a:off x="1522279" y="3429921"/>
            <a:ext cx="289692" cy="289692"/>
          </a:xfrm>
          <a:prstGeom prst="ellipse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9" tIns="34295" rIns="68589" bIns="3429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0606" y="3451769"/>
            <a:ext cx="295561" cy="238463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id-ID" sz="1100" b="1" dirty="0">
                <a:solidFill>
                  <a:prstClr val="white"/>
                </a:solidFill>
                <a:latin typeface="思源黑体 CN Light" pitchFamily="34" charset="-122"/>
                <a:ea typeface="思源黑体 CN Light" pitchFamily="34" charset="-122"/>
              </a:rPr>
              <a:t>01</a:t>
            </a:r>
          </a:p>
        </p:txBody>
      </p:sp>
      <p:sp>
        <p:nvSpPr>
          <p:cNvPr id="52" name="Oval 194"/>
          <p:cNvSpPr/>
          <p:nvPr/>
        </p:nvSpPr>
        <p:spPr>
          <a:xfrm>
            <a:off x="1477344" y="1934820"/>
            <a:ext cx="289692" cy="289692"/>
          </a:xfrm>
          <a:prstGeom prst="ellipse">
            <a:avLst/>
          </a:prstGeom>
          <a:solidFill>
            <a:srgbClr val="2E323E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9" tIns="34295" rIns="68589" bIns="3429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75671" y="1936569"/>
            <a:ext cx="295561" cy="238463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id-ID" sz="1100" b="1" dirty="0">
                <a:solidFill>
                  <a:prstClr val="white"/>
                </a:solidFill>
                <a:latin typeface="思源黑体 CN Light" pitchFamily="34" charset="-122"/>
                <a:ea typeface="思源黑体 CN Light" pitchFamily="34" charset="-122"/>
              </a:rPr>
              <a:t>02</a:t>
            </a:r>
          </a:p>
        </p:txBody>
      </p:sp>
      <p:sp>
        <p:nvSpPr>
          <p:cNvPr id="54" name="Oval 256"/>
          <p:cNvSpPr/>
          <p:nvPr/>
        </p:nvSpPr>
        <p:spPr>
          <a:xfrm>
            <a:off x="3762946" y="1418645"/>
            <a:ext cx="289692" cy="289692"/>
          </a:xfrm>
          <a:prstGeom prst="ellipse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9" tIns="34295" rIns="68589" bIns="3429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61274" y="1440493"/>
            <a:ext cx="295561" cy="238463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en-US" sz="1100" b="1" dirty="0">
                <a:solidFill>
                  <a:prstClr val="white"/>
                </a:solidFill>
                <a:latin typeface="思源黑体 CN Light" pitchFamily="34" charset="-122"/>
                <a:ea typeface="思源黑体 CN Light" pitchFamily="34" charset="-122"/>
              </a:rPr>
              <a:t>03</a:t>
            </a:r>
            <a:endParaRPr lang="id-ID" sz="1100" b="1" dirty="0">
              <a:solidFill>
                <a:prstClr val="white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56" name="Oval 291"/>
          <p:cNvSpPr/>
          <p:nvPr/>
        </p:nvSpPr>
        <p:spPr>
          <a:xfrm>
            <a:off x="3753760" y="2866119"/>
            <a:ext cx="289692" cy="289692"/>
          </a:xfrm>
          <a:prstGeom prst="ellipse">
            <a:avLst/>
          </a:prstGeom>
          <a:solidFill>
            <a:srgbClr val="2E323E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9" tIns="34295" rIns="68589" bIns="3429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47891" y="2891733"/>
            <a:ext cx="295561" cy="238463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en-US" sz="1100" b="1" dirty="0">
                <a:solidFill>
                  <a:prstClr val="white"/>
                </a:solidFill>
                <a:latin typeface="思源黑体 CN Light" pitchFamily="34" charset="-122"/>
                <a:ea typeface="思源黑体 CN Light" pitchFamily="34" charset="-122"/>
              </a:rPr>
              <a:t>04</a:t>
            </a:r>
            <a:endParaRPr lang="id-ID" sz="1100" b="1" dirty="0">
              <a:solidFill>
                <a:prstClr val="white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58" name="Oval 295"/>
          <p:cNvSpPr/>
          <p:nvPr/>
        </p:nvSpPr>
        <p:spPr>
          <a:xfrm>
            <a:off x="6617108" y="3069207"/>
            <a:ext cx="289692" cy="289692"/>
          </a:xfrm>
          <a:prstGeom prst="ellipse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9" tIns="34295" rIns="68589" bIns="3429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15437" y="3091055"/>
            <a:ext cx="295561" cy="238463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id-ID" sz="1100" b="1" dirty="0">
                <a:solidFill>
                  <a:prstClr val="white"/>
                </a:solidFill>
                <a:latin typeface="思源黑体 CN Light" pitchFamily="34" charset="-122"/>
                <a:ea typeface="思源黑体 CN Light" pitchFamily="34" charset="-122"/>
              </a:rPr>
              <a:t>05</a:t>
            </a:r>
          </a:p>
        </p:txBody>
      </p:sp>
      <p:sp>
        <p:nvSpPr>
          <p:cNvPr id="63" name="文本框 13">
            <a:extLst>
              <a:ext uri="{FF2B5EF4-FFF2-40B4-BE49-F238E27FC236}">
                <a16:creationId xmlns:a16="http://schemas.microsoft.com/office/drawing/2014/main" id="{D7D410EE-C90A-4C10-A92A-A908F2D4B9A1}"/>
              </a:ext>
            </a:extLst>
          </p:cNvPr>
          <p:cNvSpPr txBox="1"/>
          <p:nvPr/>
        </p:nvSpPr>
        <p:spPr>
          <a:xfrm>
            <a:off x="4095987" y="1742844"/>
            <a:ext cx="2031459" cy="933497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Listening, speaking, sending message, pressing to speak, uploading, sliding left and right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64" name="文本框 13">
            <a:extLst>
              <a:ext uri="{FF2B5EF4-FFF2-40B4-BE49-F238E27FC236}">
                <a16:creationId xmlns:a16="http://schemas.microsoft.com/office/drawing/2014/main" id="{55FCAC25-75F4-41BC-955A-1900480AC882}"/>
              </a:ext>
            </a:extLst>
          </p:cNvPr>
          <p:cNvSpPr txBox="1"/>
          <p:nvPr/>
        </p:nvSpPr>
        <p:spPr>
          <a:xfrm>
            <a:off x="4095986" y="3161049"/>
            <a:ext cx="2031459" cy="490299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Human-human interaction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Human-machine interaction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F7B6DDD-0FAE-4562-A7AF-22A9241BB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264" y="3075806"/>
            <a:ext cx="1825575" cy="29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>
              <a:buNone/>
              <a:defRPr/>
            </a:pPr>
            <a:r>
              <a:rPr lang="en-US" altLang="zh-CN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Interact object</a:t>
            </a:r>
            <a:endParaRPr lang="zh-CN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13">
            <a:extLst>
              <a:ext uri="{FF2B5EF4-FFF2-40B4-BE49-F238E27FC236}">
                <a16:creationId xmlns:a16="http://schemas.microsoft.com/office/drawing/2014/main" id="{48FB6A2D-FCDB-4E8C-815E-9668EFBE1DA3}"/>
              </a:ext>
            </a:extLst>
          </p:cNvPr>
          <p:cNvSpPr txBox="1"/>
          <p:nvPr/>
        </p:nvSpPr>
        <p:spPr>
          <a:xfrm>
            <a:off x="6877044" y="3450146"/>
            <a:ext cx="2031459" cy="268700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Real people, virtual partner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32CD3E7-7B9F-499E-A4F1-D7B5CEDBB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992" y="1419622"/>
            <a:ext cx="1825575" cy="29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>
              <a:buNone/>
              <a:defRPr/>
            </a:pPr>
            <a:r>
              <a:rPr lang="en-US" altLang="zh-CN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Experience</a:t>
            </a:r>
            <a:endParaRPr lang="zh-CN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13">
            <a:extLst>
              <a:ext uri="{FF2B5EF4-FFF2-40B4-BE49-F238E27FC236}">
                <a16:creationId xmlns:a16="http://schemas.microsoft.com/office/drawing/2014/main" id="{733E6CD1-15B9-4D0C-9131-34DD24500603}"/>
              </a:ext>
            </a:extLst>
          </p:cNvPr>
          <p:cNvSpPr txBox="1"/>
          <p:nvPr/>
        </p:nvSpPr>
        <p:spPr>
          <a:xfrm>
            <a:off x="6804248" y="1757999"/>
            <a:ext cx="2031459" cy="711898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Pronounce accurately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微软雅黑" pitchFamily="34" charset="-122"/>
              </a:rPr>
              <a:t>speak quickly and fluently and confidently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72" name="Oval 291">
            <a:extLst>
              <a:ext uri="{FF2B5EF4-FFF2-40B4-BE49-F238E27FC236}">
                <a16:creationId xmlns:a16="http://schemas.microsoft.com/office/drawing/2014/main" id="{74D2012F-51D7-4F1A-AAF5-3A51F92811EE}"/>
              </a:ext>
            </a:extLst>
          </p:cNvPr>
          <p:cNvSpPr/>
          <p:nvPr/>
        </p:nvSpPr>
        <p:spPr>
          <a:xfrm>
            <a:off x="6548300" y="1420176"/>
            <a:ext cx="289692" cy="289692"/>
          </a:xfrm>
          <a:prstGeom prst="ellipse">
            <a:avLst/>
          </a:prstGeom>
          <a:solidFill>
            <a:srgbClr val="2E323E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9" tIns="34295" rIns="68589" bIns="3429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73" name="TextBox 56">
            <a:extLst>
              <a:ext uri="{FF2B5EF4-FFF2-40B4-BE49-F238E27FC236}">
                <a16:creationId xmlns:a16="http://schemas.microsoft.com/office/drawing/2014/main" id="{449AD7CD-F225-4246-8EF0-122B114AA32A}"/>
              </a:ext>
            </a:extLst>
          </p:cNvPr>
          <p:cNvSpPr txBox="1"/>
          <p:nvPr/>
        </p:nvSpPr>
        <p:spPr>
          <a:xfrm>
            <a:off x="6542431" y="1445790"/>
            <a:ext cx="311642" cy="238537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en-US" sz="1100" b="1" dirty="0">
                <a:solidFill>
                  <a:prstClr val="white"/>
                </a:solidFill>
                <a:latin typeface="思源黑体 CN Light" pitchFamily="34" charset="-122"/>
                <a:ea typeface="思源黑体 CN Light" pitchFamily="34" charset="-122"/>
              </a:rPr>
              <a:t>0</a:t>
            </a:r>
            <a:r>
              <a:rPr lang="en-US" altLang="zh-CN" sz="1100" b="1" dirty="0">
                <a:solidFill>
                  <a:prstClr val="white"/>
                </a:solidFill>
                <a:latin typeface="思源黑体 CN Light" pitchFamily="34" charset="-122"/>
                <a:ea typeface="思源黑体 CN Light" pitchFamily="34" charset="-122"/>
              </a:rPr>
              <a:t>6</a:t>
            </a:r>
            <a:endParaRPr lang="id-ID" sz="1100" b="1" dirty="0">
              <a:solidFill>
                <a:prstClr val="white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74" name="文本框 37">
            <a:extLst>
              <a:ext uri="{FF2B5EF4-FFF2-40B4-BE49-F238E27FC236}">
                <a16:creationId xmlns:a16="http://schemas.microsoft.com/office/drawing/2014/main" id="{2DDC6D86-513E-4812-8133-FAB7D1531CC4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KIEBIE Analysis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5" name="文本框 37">
            <a:extLst>
              <a:ext uri="{FF2B5EF4-FFF2-40B4-BE49-F238E27FC236}">
                <a16:creationId xmlns:a16="http://schemas.microsoft.com/office/drawing/2014/main" id="{F7DAF286-9C50-49EA-BB24-0121679589CB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Learning Theory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s://uploader.shimo.im/f/JLFZX0izTPgds8XN.png!thumbnail">
            <a:extLst>
              <a:ext uri="{FF2B5EF4-FFF2-40B4-BE49-F238E27FC236}">
                <a16:creationId xmlns:a16="http://schemas.microsoft.com/office/drawing/2014/main" id="{550BF858-B671-4DBF-87C7-76A0904EB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4" y="1131590"/>
            <a:ext cx="3894578" cy="28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er.shimo.im/f/QT2Lz2b7twchwmb1.png!thumbnail">
            <a:extLst>
              <a:ext uri="{FF2B5EF4-FFF2-40B4-BE49-F238E27FC236}">
                <a16:creationId xmlns:a16="http://schemas.microsoft.com/office/drawing/2014/main" id="{F216DC67-09E6-4E3F-8F17-8FFC3A00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75" y="1131590"/>
            <a:ext cx="363775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D102CB-3EF8-4ACB-B307-3EB8AD481036}"/>
              </a:ext>
            </a:extLst>
          </p:cNvPr>
          <p:cNvSpPr txBox="1"/>
          <p:nvPr/>
        </p:nvSpPr>
        <p:spPr>
          <a:xfrm>
            <a:off x="1403648" y="401191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Constructivism theory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18C972-72D8-4600-A7D0-43FF14931BC9}"/>
              </a:ext>
            </a:extLst>
          </p:cNvPr>
          <p:cNvSpPr txBox="1"/>
          <p:nvPr/>
        </p:nvSpPr>
        <p:spPr>
          <a:xfrm>
            <a:off x="5868144" y="395072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Behavorism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theory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1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5" name="文本框 37">
            <a:extLst>
              <a:ext uri="{FF2B5EF4-FFF2-40B4-BE49-F238E27FC236}">
                <a16:creationId xmlns:a16="http://schemas.microsoft.com/office/drawing/2014/main" id="{F7DAF286-9C50-49EA-BB24-0121679589CB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Technology Applying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B16F846-A876-4C5B-A870-8EC05433ABE3}"/>
              </a:ext>
            </a:extLst>
          </p:cNvPr>
          <p:cNvGrpSpPr/>
          <p:nvPr/>
        </p:nvGrpSpPr>
        <p:grpSpPr>
          <a:xfrm>
            <a:off x="521369" y="1275606"/>
            <a:ext cx="8057476" cy="3240360"/>
            <a:chOff x="611559" y="1295023"/>
            <a:chExt cx="7984543" cy="3240360"/>
          </a:xfrm>
        </p:grpSpPr>
        <p:pic>
          <p:nvPicPr>
            <p:cNvPr id="7171" name="Picture 3" descr="https://uploader.shimo.im/f/iG5Umz3QOXUB18UL.png!thumbnail">
              <a:extLst>
                <a:ext uri="{FF2B5EF4-FFF2-40B4-BE49-F238E27FC236}">
                  <a16:creationId xmlns:a16="http://schemas.microsoft.com/office/drawing/2014/main" id="{BBB55F97-9D8B-40F8-8FDE-6E5546189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304925"/>
              <a:ext cx="3409950" cy="253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标注: 线形 2">
              <a:extLst>
                <a:ext uri="{FF2B5EF4-FFF2-40B4-BE49-F238E27FC236}">
                  <a16:creationId xmlns:a16="http://schemas.microsoft.com/office/drawing/2014/main" id="{1D73863E-4BE3-4729-9DF4-68158E79CC1D}"/>
                </a:ext>
              </a:extLst>
            </p:cNvPr>
            <p:cNvSpPr/>
            <p:nvPr/>
          </p:nvSpPr>
          <p:spPr>
            <a:xfrm>
              <a:off x="6173718" y="1295023"/>
              <a:ext cx="1716176" cy="432048"/>
            </a:xfrm>
            <a:prstGeom prst="borderCallout1">
              <a:avLst>
                <a:gd name="adj1" fmla="val 47851"/>
                <a:gd name="adj2" fmla="val -1353"/>
                <a:gd name="adj3" fmla="val 101918"/>
                <a:gd name="adj4" fmla="val -26896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automatically provide corresponding scenes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标注: 线形 10">
              <a:extLst>
                <a:ext uri="{FF2B5EF4-FFF2-40B4-BE49-F238E27FC236}">
                  <a16:creationId xmlns:a16="http://schemas.microsoft.com/office/drawing/2014/main" id="{5AE77111-CE39-4A6E-93E6-F8DF7800EA40}"/>
                </a:ext>
              </a:extLst>
            </p:cNvPr>
            <p:cNvSpPr/>
            <p:nvPr/>
          </p:nvSpPr>
          <p:spPr>
            <a:xfrm>
              <a:off x="6509826" y="2699179"/>
              <a:ext cx="2086276" cy="432048"/>
            </a:xfrm>
            <a:prstGeom prst="borderCallout1">
              <a:avLst>
                <a:gd name="adj1" fmla="val 47851"/>
                <a:gd name="adj2" fmla="val -1353"/>
                <a:gd name="adj3" fmla="val 11970"/>
                <a:gd name="adj4" fmla="val -20473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recognize user’s pronunciation and give feedback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标注: 线形 11">
              <a:extLst>
                <a:ext uri="{FF2B5EF4-FFF2-40B4-BE49-F238E27FC236}">
                  <a16:creationId xmlns:a16="http://schemas.microsoft.com/office/drawing/2014/main" id="{E107C211-8ED4-4A94-A943-208B4F189BB9}"/>
                </a:ext>
              </a:extLst>
            </p:cNvPr>
            <p:cNvSpPr/>
            <p:nvPr/>
          </p:nvSpPr>
          <p:spPr>
            <a:xfrm>
              <a:off x="5111393" y="4103335"/>
              <a:ext cx="2520280" cy="432048"/>
            </a:xfrm>
            <a:prstGeom prst="borderCallout1">
              <a:avLst>
                <a:gd name="adj1" fmla="val 47851"/>
                <a:gd name="adj2" fmla="val -1353"/>
                <a:gd name="adj3" fmla="val -58578"/>
                <a:gd name="adj4" fmla="val -19857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automatically predict and recommend the possible learning scenarios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标注: 线形 14">
              <a:extLst>
                <a:ext uri="{FF2B5EF4-FFF2-40B4-BE49-F238E27FC236}">
                  <a16:creationId xmlns:a16="http://schemas.microsoft.com/office/drawing/2014/main" id="{4AED1D83-E48D-4CA0-A362-DDBACBCCF1F6}"/>
                </a:ext>
              </a:extLst>
            </p:cNvPr>
            <p:cNvSpPr/>
            <p:nvPr/>
          </p:nvSpPr>
          <p:spPr>
            <a:xfrm flipH="1">
              <a:off x="611559" y="3075806"/>
              <a:ext cx="1992569" cy="432048"/>
            </a:xfrm>
            <a:prstGeom prst="borderCallout1">
              <a:avLst>
                <a:gd name="adj1" fmla="val 47851"/>
                <a:gd name="adj2" fmla="val -1353"/>
                <a:gd name="adj3" fmla="val -26832"/>
                <a:gd name="adj4" fmla="val -22774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Capture and analyze user’s learning behaviors and path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注: 线形 15">
              <a:extLst>
                <a:ext uri="{FF2B5EF4-FFF2-40B4-BE49-F238E27FC236}">
                  <a16:creationId xmlns:a16="http://schemas.microsoft.com/office/drawing/2014/main" id="{308EE199-E26F-49EE-A5CA-B5305EE1C41F}"/>
                </a:ext>
              </a:extLst>
            </p:cNvPr>
            <p:cNvSpPr/>
            <p:nvPr/>
          </p:nvSpPr>
          <p:spPr>
            <a:xfrm flipH="1">
              <a:off x="761708" y="1511047"/>
              <a:ext cx="1848553" cy="432048"/>
            </a:xfrm>
            <a:prstGeom prst="borderCallout1">
              <a:avLst>
                <a:gd name="adj1" fmla="val 47851"/>
                <a:gd name="adj2" fmla="val -1353"/>
                <a:gd name="adj3" fmla="val 56062"/>
                <a:gd name="adj4" fmla="val -32667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technology, algorithms 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34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5" name="文本框 37">
            <a:extLst>
              <a:ext uri="{FF2B5EF4-FFF2-40B4-BE49-F238E27FC236}">
                <a16:creationId xmlns:a16="http://schemas.microsoft.com/office/drawing/2014/main" id="{F7DAF286-9C50-49EA-BB24-0121679589CB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Data We Need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E75437-96DE-45BB-8DC0-DB79767F4C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7422" y="736113"/>
            <a:ext cx="7209155" cy="348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5" name="文本框 37">
            <a:extLst>
              <a:ext uri="{FF2B5EF4-FFF2-40B4-BE49-F238E27FC236}">
                <a16:creationId xmlns:a16="http://schemas.microsoft.com/office/drawing/2014/main" id="{F7DAF286-9C50-49EA-BB24-0121679589CB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How to Capture Data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s://uploader.shimo.im/f/PD0bRMSBDTkFlxNS.png!thumbnail">
            <a:extLst>
              <a:ext uri="{FF2B5EF4-FFF2-40B4-BE49-F238E27FC236}">
                <a16:creationId xmlns:a16="http://schemas.microsoft.com/office/drawing/2014/main" id="{BB4325C1-4F10-40B8-93D0-C3570E93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31" y="771549"/>
            <a:ext cx="2003261" cy="15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uploader.shimo.im/f/PD0bRMSBDTkFlxNS.png!thumbnail">
            <a:extLst>
              <a:ext uri="{FF2B5EF4-FFF2-40B4-BE49-F238E27FC236}">
                <a16:creationId xmlns:a16="http://schemas.microsoft.com/office/drawing/2014/main" id="{9A0C47F6-FF7F-441B-8E95-12A9D4B3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49" y="760511"/>
            <a:ext cx="1912206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uploader.shimo.im/f/PD0bRMSBDTkFlxNS.png!thumbnail">
            <a:extLst>
              <a:ext uri="{FF2B5EF4-FFF2-40B4-BE49-F238E27FC236}">
                <a16:creationId xmlns:a16="http://schemas.microsoft.com/office/drawing/2014/main" id="{091A2D04-4CC6-4CAE-B9BD-D1ACCA2F3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627534"/>
            <a:ext cx="2139850" cy="164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uploader.shimo.im/f/jOUBWYhr5mci7qiY.png!thumbnail">
            <a:extLst>
              <a:ext uri="{FF2B5EF4-FFF2-40B4-BE49-F238E27FC236}">
                <a16:creationId xmlns:a16="http://schemas.microsoft.com/office/drawing/2014/main" id="{24312313-6208-4CD4-9CAC-036188EE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91172"/>
            <a:ext cx="2520280" cy="199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uploader.shimo.im/f/W6G61aX76YAQr7Ej.png!thumbnail">
            <a:extLst>
              <a:ext uri="{FF2B5EF4-FFF2-40B4-BE49-F238E27FC236}">
                <a16:creationId xmlns:a16="http://schemas.microsoft.com/office/drawing/2014/main" id="{DA9D8AED-9A57-4AC9-800D-13131F0D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24" y="2452491"/>
            <a:ext cx="3414566" cy="223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5" name="文本框 37">
            <a:extLst>
              <a:ext uri="{FF2B5EF4-FFF2-40B4-BE49-F238E27FC236}">
                <a16:creationId xmlns:a16="http://schemas.microsoft.com/office/drawing/2014/main" id="{F7DAF286-9C50-49EA-BB24-0121679589CB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How to Structure Data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8098FE-75C9-4422-A004-EE14DF7ED85F}"/>
              </a:ext>
            </a:extLst>
          </p:cNvPr>
          <p:cNvSpPr/>
          <p:nvPr/>
        </p:nvSpPr>
        <p:spPr>
          <a:xfrm>
            <a:off x="2951820" y="4002175"/>
            <a:ext cx="3240360" cy="336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 The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xAPI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learning habits of learners</a:t>
            </a:r>
            <a:endParaRPr lang="en-US" altLang="zh-CN" sz="11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4693A2A-16DD-4492-AC7E-08BBD0C36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380649"/>
              </p:ext>
            </p:extLst>
          </p:nvPr>
        </p:nvGraphicFramePr>
        <p:xfrm>
          <a:off x="1457415" y="987574"/>
          <a:ext cx="6229170" cy="2880319"/>
        </p:xfrm>
        <a:graphic>
          <a:graphicData uri="http://schemas.openxmlformats.org/drawingml/2006/table">
            <a:tbl>
              <a:tblPr firstRow="1" firstCol="1" bandRow="1"/>
              <a:tblGrid>
                <a:gridCol w="1814740">
                  <a:extLst>
                    <a:ext uri="{9D8B030D-6E8A-4147-A177-3AD203B41FA5}">
                      <a16:colId xmlns:a16="http://schemas.microsoft.com/office/drawing/2014/main" val="2713537111"/>
                    </a:ext>
                  </a:extLst>
                </a:gridCol>
                <a:gridCol w="1185465">
                  <a:extLst>
                    <a:ext uri="{9D8B030D-6E8A-4147-A177-3AD203B41FA5}">
                      <a16:colId xmlns:a16="http://schemas.microsoft.com/office/drawing/2014/main" val="1972727405"/>
                    </a:ext>
                  </a:extLst>
                </a:gridCol>
                <a:gridCol w="1185465">
                  <a:extLst>
                    <a:ext uri="{9D8B030D-6E8A-4147-A177-3AD203B41FA5}">
                      <a16:colId xmlns:a16="http://schemas.microsoft.com/office/drawing/2014/main" val="3611321234"/>
                    </a:ext>
                  </a:extLst>
                </a:gridCol>
                <a:gridCol w="1021750">
                  <a:extLst>
                    <a:ext uri="{9D8B030D-6E8A-4147-A177-3AD203B41FA5}">
                      <a16:colId xmlns:a16="http://schemas.microsoft.com/office/drawing/2014/main" val="2849324784"/>
                    </a:ext>
                  </a:extLst>
                </a:gridCol>
                <a:gridCol w="1021750">
                  <a:extLst>
                    <a:ext uri="{9D8B030D-6E8A-4147-A177-3AD203B41FA5}">
                      <a16:colId xmlns:a16="http://schemas.microsoft.com/office/drawing/2014/main" val="2689044198"/>
                    </a:ext>
                  </a:extLst>
                </a:gridCol>
              </a:tblGrid>
              <a:tr h="6446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learning difficulties and key points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xAPI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01723"/>
                  </a:ext>
                </a:extLst>
              </a:tr>
              <a:tr h="644639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mispronounced word or sentence usually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Actor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Verb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Object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Results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(times)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881895"/>
                  </a:ext>
                </a:extLst>
              </a:tr>
              <a:tr h="6446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Haohao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mispronounced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word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045042"/>
                  </a:ext>
                </a:extLst>
              </a:tr>
              <a:tr h="301763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815011"/>
                  </a:ext>
                </a:extLst>
              </a:tr>
              <a:tr h="30176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 scene of query word or sentence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Actor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Verb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Object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Context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425687"/>
                  </a:ext>
                </a:extLst>
              </a:tr>
              <a:tr h="3428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Haohao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query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words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coffee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17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80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/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0" name="文本框 37">
            <a:extLst>
              <a:ext uri="{FF2B5EF4-FFF2-40B4-BE49-F238E27FC236}">
                <a16:creationId xmlns:a16="http://schemas.microsoft.com/office/drawing/2014/main" id="{B18A657F-3113-4F7C-8CEF-85059BDCD617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UX Analysis—Sample Size and Inconsistency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786DAA-4E6B-4687-A9D3-0FEE03C9845D}"/>
              </a:ext>
            </a:extLst>
          </p:cNvPr>
          <p:cNvSpPr/>
          <p:nvPr/>
        </p:nvSpPr>
        <p:spPr>
          <a:xfrm>
            <a:off x="2267744" y="3701618"/>
            <a:ext cx="6151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5 invalid answers in 4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demensions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participants were very serious about this questionnaire.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sample size is 30, the precision is 0.5.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CE0657B-1176-40D9-9AE4-5F73019D137C}"/>
              </a:ext>
            </a:extLst>
          </p:cNvPr>
          <p:cNvSpPr/>
          <p:nvPr/>
        </p:nvSpPr>
        <p:spPr>
          <a:xfrm>
            <a:off x="1238988" y="3855397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A7FD5E-2114-4814-8218-24782DE6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71860"/>
            <a:ext cx="3278736" cy="275802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F25E19-5DB3-4388-812B-656429DE14CC}"/>
              </a:ext>
            </a:extLst>
          </p:cNvPr>
          <p:cNvGrpSpPr/>
          <p:nvPr/>
        </p:nvGrpSpPr>
        <p:grpSpPr>
          <a:xfrm>
            <a:off x="3779912" y="1632574"/>
            <a:ext cx="5040560" cy="1368152"/>
            <a:chOff x="3779912" y="1632574"/>
            <a:chExt cx="5040560" cy="13681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2DDB583-F790-4FD9-BF08-6D8EE4681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1632574"/>
              <a:ext cx="5040560" cy="1368152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310A30-4FB3-4548-8A70-CD9322F7F477}"/>
                </a:ext>
              </a:extLst>
            </p:cNvPr>
            <p:cNvSpPr/>
            <p:nvPr/>
          </p:nvSpPr>
          <p:spPr>
            <a:xfrm>
              <a:off x="3779912" y="1923678"/>
              <a:ext cx="5040560" cy="1440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0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/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0" name="文本框 37">
            <a:extLst>
              <a:ext uri="{FF2B5EF4-FFF2-40B4-BE49-F238E27FC236}">
                <a16:creationId xmlns:a16="http://schemas.microsoft.com/office/drawing/2014/main" id="{B18A657F-3113-4F7C-8CEF-85059BDCD617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UX Analysis—Scale Credibility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786DAA-4E6B-4687-A9D3-0FEE03C9845D}"/>
              </a:ext>
            </a:extLst>
          </p:cNvPr>
          <p:cNvSpPr/>
          <p:nvPr/>
        </p:nvSpPr>
        <p:spPr>
          <a:xfrm>
            <a:off x="2195736" y="4229189"/>
            <a:ext cx="6151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scale had a certain credibility.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and dependability were not lose its value.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CE0657B-1176-40D9-9AE4-5F73019D137C}"/>
              </a:ext>
            </a:extLst>
          </p:cNvPr>
          <p:cNvSpPr/>
          <p:nvPr/>
        </p:nvSpPr>
        <p:spPr>
          <a:xfrm>
            <a:off x="1166980" y="438296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7D64DA-8035-4D6C-AD5A-B6EA4AEE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38" y="863586"/>
            <a:ext cx="8496924" cy="31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1" r="7268" b="10161"/>
          <a:stretch/>
        </p:blipFill>
        <p:spPr>
          <a:xfrm>
            <a:off x="-1" y="-72428"/>
            <a:ext cx="9279803" cy="5215928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DF87BEF-F9D7-444D-9B9F-5AFC3955710A}"/>
              </a:ext>
            </a:extLst>
          </p:cNvPr>
          <p:cNvSpPr/>
          <p:nvPr/>
        </p:nvSpPr>
        <p:spPr>
          <a:xfrm>
            <a:off x="107504" y="124234"/>
            <a:ext cx="8928992" cy="489503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</a:rPr>
              <a:t> </a:t>
            </a:r>
          </a:p>
        </p:txBody>
      </p:sp>
      <p:sp>
        <p:nvSpPr>
          <p:cNvPr id="40" name="矩形 39"/>
          <p:cNvSpPr/>
          <p:nvPr/>
        </p:nvSpPr>
        <p:spPr>
          <a:xfrm>
            <a:off x="0" y="2355793"/>
            <a:ext cx="2051720" cy="287943"/>
          </a:xfrm>
          <a:prstGeom prst="rect">
            <a:avLst/>
          </a:prstGeom>
          <a:solidFill>
            <a:srgbClr val="2E323E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670E01A6-CCEF-4927-B0A8-AC3AB67907F7}"/>
              </a:ext>
            </a:extLst>
          </p:cNvPr>
          <p:cNvSpPr/>
          <p:nvPr/>
        </p:nvSpPr>
        <p:spPr>
          <a:xfrm>
            <a:off x="3200450" y="2298026"/>
            <a:ext cx="363438" cy="363439"/>
          </a:xfrm>
          <a:prstGeom prst="diamond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51435" tIns="25718" rIns="51435" bIns="2571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42" name="文本框 3">
            <a:extLst>
              <a:ext uri="{FF2B5EF4-FFF2-40B4-BE49-F238E27FC236}">
                <a16:creationId xmlns:a16="http://schemas.microsoft.com/office/drawing/2014/main" id="{B3EE4237-22D0-4265-AD11-2B9E473A8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604" y="2274809"/>
            <a:ext cx="891183" cy="43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475" dirty="0">
                <a:solidFill>
                  <a:prstClr val="white"/>
                </a:solidFill>
                <a:latin typeface="思源黑体 CN ExtraLight" pitchFamily="34" charset="-122"/>
                <a:ea typeface="思源黑体 CN ExtraLight" pitchFamily="34" charset="-122"/>
              </a:rPr>
              <a:t>目 录</a:t>
            </a: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id="{4E8D2F2D-CD4F-4925-A7E8-5483E6BA744B}"/>
              </a:ext>
            </a:extLst>
          </p:cNvPr>
          <p:cNvSpPr txBox="1"/>
          <p:nvPr/>
        </p:nvSpPr>
        <p:spPr>
          <a:xfrm>
            <a:off x="2099139" y="2391786"/>
            <a:ext cx="1051024" cy="259607"/>
          </a:xfrm>
          <a:prstGeom prst="rect">
            <a:avLst/>
          </a:prstGeom>
          <a:noFill/>
        </p:spPr>
        <p:txBody>
          <a:bodyPr lIns="51435" tIns="25718" rIns="51435" bIns="25718">
            <a:spAutoFit/>
          </a:bodyPr>
          <a:lstStyle/>
          <a:p>
            <a:pPr>
              <a:defRPr/>
            </a:pPr>
            <a:r>
              <a:rPr lang="en-US" altLang="zh-CN" sz="1350" dirty="0">
                <a:solidFill>
                  <a:srgbClr val="2E323E"/>
                </a:solidFill>
                <a:latin typeface="思源黑体 CN Light" pitchFamily="34" charset="-122"/>
                <a:ea typeface="思源黑体 CN Light" pitchFamily="34" charset="-122"/>
              </a:rPr>
              <a:t>CONTENTS</a:t>
            </a:r>
            <a:endParaRPr lang="zh-CN" altLang="en-US" sz="1350" dirty="0">
              <a:solidFill>
                <a:srgbClr val="2E323E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grpSp>
        <p:nvGrpSpPr>
          <p:cNvPr id="44" name="组合 93">
            <a:extLst>
              <a:ext uri="{FF2B5EF4-FFF2-40B4-BE49-F238E27FC236}">
                <a16:creationId xmlns:a16="http://schemas.microsoft.com/office/drawing/2014/main" id="{D427425D-5319-4558-8928-63906F72A87E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689089"/>
            <a:ext cx="2260104" cy="475978"/>
            <a:chOff x="320318" y="607960"/>
            <a:chExt cx="4018359" cy="846889"/>
          </a:xfrm>
        </p:grpSpPr>
        <p:grpSp>
          <p:nvGrpSpPr>
            <p:cNvPr id="45" name="组合 91">
              <a:extLst>
                <a:ext uri="{FF2B5EF4-FFF2-40B4-BE49-F238E27FC236}">
                  <a16:creationId xmlns:a16="http://schemas.microsoft.com/office/drawing/2014/main" id="{E70C0159-55A5-4B68-BDBF-9C8984880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CF94AC69-41FC-4068-954C-94254116F410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rgbClr val="2E323E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文本框 90">
                <a:extLst>
                  <a:ext uri="{FF2B5EF4-FFF2-40B4-BE49-F238E27FC236}">
                    <a16:creationId xmlns:a16="http://schemas.microsoft.com/office/drawing/2014/main" id="{A8421B05-79AC-4BC1-B502-F9080531A1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767426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 ExtraLight" pitchFamily="34" charset="-122"/>
                    <a:cs typeface="Times New Roman" panose="02020603050405020304" pitchFamily="18" charset="0"/>
                  </a:rPr>
                  <a:t>01</a:t>
                </a: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ExtraLight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文本框 92">
              <a:extLst>
                <a:ext uri="{FF2B5EF4-FFF2-40B4-BE49-F238E27FC236}">
                  <a16:creationId xmlns:a16="http://schemas.microsoft.com/office/drawing/2014/main" id="{508AF016-9B58-40A7-9564-41829197F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3062962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>
                <a:defRPr/>
              </a:pPr>
              <a:r>
                <a:rPr lang="en-US" altLang="zh-CN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49" name="组合 99">
            <a:extLst>
              <a:ext uri="{FF2B5EF4-FFF2-40B4-BE49-F238E27FC236}">
                <a16:creationId xmlns:a16="http://schemas.microsoft.com/office/drawing/2014/main" id="{265B3962-56AA-46A1-8BFC-E57357188E63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1315953"/>
            <a:ext cx="4637616" cy="476092"/>
            <a:chOff x="320318" y="607960"/>
            <a:chExt cx="8245463" cy="847092"/>
          </a:xfrm>
        </p:grpSpPr>
        <p:grpSp>
          <p:nvGrpSpPr>
            <p:cNvPr id="50" name="组合 100">
              <a:extLst>
                <a:ext uri="{FF2B5EF4-FFF2-40B4-BE49-F238E27FC236}">
                  <a16:creationId xmlns:a16="http://schemas.microsoft.com/office/drawing/2014/main" id="{7EBDA547-2FEA-4308-A094-47B5925689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52" name="菱形 51">
                <a:extLst>
                  <a:ext uri="{FF2B5EF4-FFF2-40B4-BE49-F238E27FC236}">
                    <a16:creationId xmlns:a16="http://schemas.microsoft.com/office/drawing/2014/main" id="{AA38070A-25B4-4958-A505-434DFAC0D0C8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rgbClr val="D24661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103">
                <a:extLst>
                  <a:ext uri="{FF2B5EF4-FFF2-40B4-BE49-F238E27FC236}">
                    <a16:creationId xmlns:a16="http://schemas.microsoft.com/office/drawing/2014/main" id="{CF80F6BD-1791-485A-B6B9-6D502D729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783886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 ExtraLight" pitchFamily="34" charset="-122"/>
                    <a:cs typeface="Times New Roman" panose="02020603050405020304" pitchFamily="18" charset="0"/>
                  </a:rPr>
                  <a:t>02</a:t>
                </a: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ExtraLight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文本框 101">
              <a:extLst>
                <a:ext uri="{FF2B5EF4-FFF2-40B4-BE49-F238E27FC236}">
                  <a16:creationId xmlns:a16="http://schemas.microsoft.com/office/drawing/2014/main" id="{3EEA79F2-7A79-471E-BB2B-442F4DB64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7290066" cy="65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>
                <a:defRPr/>
              </a:pPr>
              <a:r>
                <a:rPr lang="en-US" altLang="zh-CN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rPr>
                <a:t>Customer needs &amp; External search</a:t>
              </a:r>
            </a:p>
          </p:txBody>
        </p:sp>
      </p:grpSp>
      <p:grpSp>
        <p:nvGrpSpPr>
          <p:cNvPr id="54" name="组合 109">
            <a:extLst>
              <a:ext uri="{FF2B5EF4-FFF2-40B4-BE49-F238E27FC236}">
                <a16:creationId xmlns:a16="http://schemas.microsoft.com/office/drawing/2014/main" id="{34D3AC4A-3C84-4F47-9B67-70D61737F1BA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1942818"/>
            <a:ext cx="3996444" cy="476092"/>
            <a:chOff x="320318" y="607960"/>
            <a:chExt cx="7105490" cy="847092"/>
          </a:xfrm>
        </p:grpSpPr>
        <p:grpSp>
          <p:nvGrpSpPr>
            <p:cNvPr id="55" name="组合 110">
              <a:extLst>
                <a:ext uri="{FF2B5EF4-FFF2-40B4-BE49-F238E27FC236}">
                  <a16:creationId xmlns:a16="http://schemas.microsoft.com/office/drawing/2014/main" id="{6BC7B16E-47C0-4FE3-B454-F415C50EA9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57" name="菱形 56">
                <a:extLst>
                  <a:ext uri="{FF2B5EF4-FFF2-40B4-BE49-F238E27FC236}">
                    <a16:creationId xmlns:a16="http://schemas.microsoft.com/office/drawing/2014/main" id="{3CCF910B-A9DF-49DF-908C-EEDBDDE9351C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rgbClr val="2E323E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文本框 113">
                <a:extLst>
                  <a:ext uri="{FF2B5EF4-FFF2-40B4-BE49-F238E27FC236}">
                    <a16:creationId xmlns:a16="http://schemas.microsoft.com/office/drawing/2014/main" id="{EC5434D0-0C28-4616-9787-2A44B0B7D1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753379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 ExtraLight" pitchFamily="34" charset="-122"/>
                    <a:cs typeface="Times New Roman" panose="02020603050405020304" pitchFamily="18" charset="0"/>
                  </a:rPr>
                  <a:t>03</a:t>
                </a: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ExtraLight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文本框 111">
              <a:extLst>
                <a:ext uri="{FF2B5EF4-FFF2-40B4-BE49-F238E27FC236}">
                  <a16:creationId xmlns:a16="http://schemas.microsoft.com/office/drawing/2014/main" id="{4D6734A6-4E2D-4321-9C22-E57E84B66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6150093" cy="65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>
                <a:defRPr/>
              </a:pPr>
              <a:r>
                <a:rPr lang="en-US" altLang="zh-CN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rPr>
                <a:t>KIEBIE &amp; Learning theory</a:t>
              </a:r>
            </a:p>
          </p:txBody>
        </p:sp>
      </p:grpSp>
      <p:grpSp>
        <p:nvGrpSpPr>
          <p:cNvPr id="59" name="组合 119">
            <a:extLst>
              <a:ext uri="{FF2B5EF4-FFF2-40B4-BE49-F238E27FC236}">
                <a16:creationId xmlns:a16="http://schemas.microsoft.com/office/drawing/2014/main" id="{BA52D146-F678-4C04-BCBA-682E72D971E4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2569681"/>
            <a:ext cx="2653392" cy="475978"/>
            <a:chOff x="320318" y="607960"/>
            <a:chExt cx="4717606" cy="846889"/>
          </a:xfrm>
        </p:grpSpPr>
        <p:grpSp>
          <p:nvGrpSpPr>
            <p:cNvPr id="60" name="组合 120">
              <a:extLst>
                <a:ext uri="{FF2B5EF4-FFF2-40B4-BE49-F238E27FC236}">
                  <a16:creationId xmlns:a16="http://schemas.microsoft.com/office/drawing/2014/main" id="{A609B115-5DA8-4027-AFDA-FFE5A5ABA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21CF4B80-E99A-4C62-929A-177FBE43BEED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rgbClr val="D24661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本框 123">
                <a:extLst>
                  <a:ext uri="{FF2B5EF4-FFF2-40B4-BE49-F238E27FC236}">
                    <a16:creationId xmlns:a16="http://schemas.microsoft.com/office/drawing/2014/main" id="{9039D4F0-C871-4735-A50F-938461A5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765652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 ExtraLight" pitchFamily="34" charset="-122"/>
                    <a:cs typeface="Times New Roman" panose="02020603050405020304" pitchFamily="18" charset="0"/>
                  </a:rPr>
                  <a:t>04</a:t>
                </a: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ExtraLight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文本框 121">
              <a:extLst>
                <a:ext uri="{FF2B5EF4-FFF2-40B4-BE49-F238E27FC236}">
                  <a16:creationId xmlns:a16="http://schemas.microsoft.com/office/drawing/2014/main" id="{BA5261FD-79AB-4FBC-AF54-343FFC1A7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3762209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>
                <a:defRPr/>
              </a:pPr>
              <a:r>
                <a:rPr lang="en-US" altLang="zh-CN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rPr>
                <a:t>Technology &amp; LA</a:t>
              </a:r>
            </a:p>
          </p:txBody>
        </p:sp>
      </p:grpSp>
      <p:grpSp>
        <p:nvGrpSpPr>
          <p:cNvPr id="65" name="组合 109">
            <a:extLst>
              <a:ext uri="{FF2B5EF4-FFF2-40B4-BE49-F238E27FC236}">
                <a16:creationId xmlns:a16="http://schemas.microsoft.com/office/drawing/2014/main" id="{E8489CD4-96CC-4A23-9633-CBBD12BABEE3}"/>
              </a:ext>
            </a:extLst>
          </p:cNvPr>
          <p:cNvGrpSpPr>
            <a:grpSpLocks/>
          </p:cNvGrpSpPr>
          <p:nvPr/>
        </p:nvGrpSpPr>
        <p:grpSpPr bwMode="auto">
          <a:xfrm>
            <a:off x="4264930" y="3124979"/>
            <a:ext cx="3996444" cy="476092"/>
            <a:chOff x="320318" y="607960"/>
            <a:chExt cx="7105490" cy="847092"/>
          </a:xfrm>
        </p:grpSpPr>
        <p:grpSp>
          <p:nvGrpSpPr>
            <p:cNvPr id="66" name="组合 110">
              <a:extLst>
                <a:ext uri="{FF2B5EF4-FFF2-40B4-BE49-F238E27FC236}">
                  <a16:creationId xmlns:a16="http://schemas.microsoft.com/office/drawing/2014/main" id="{8B2C19C4-763E-4EFC-B017-70D34DBD9D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68" name="菱形 67">
                <a:extLst>
                  <a:ext uri="{FF2B5EF4-FFF2-40B4-BE49-F238E27FC236}">
                    <a16:creationId xmlns:a16="http://schemas.microsoft.com/office/drawing/2014/main" id="{5044FAC6-EEFB-4BEF-844D-67CC34132479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rgbClr val="2E323E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113">
                <a:extLst>
                  <a:ext uri="{FF2B5EF4-FFF2-40B4-BE49-F238E27FC236}">
                    <a16:creationId xmlns:a16="http://schemas.microsoft.com/office/drawing/2014/main" id="{9FDBDEAE-C85A-4802-8C73-87E2E5DD9B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753379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 ExtraLight" pitchFamily="34" charset="-122"/>
                    <a:cs typeface="Times New Roman" panose="02020603050405020304" pitchFamily="18" charset="0"/>
                  </a:rPr>
                  <a:t>05</a:t>
                </a: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ExtraLight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文本框 111">
              <a:extLst>
                <a:ext uri="{FF2B5EF4-FFF2-40B4-BE49-F238E27FC236}">
                  <a16:creationId xmlns:a16="http://schemas.microsoft.com/office/drawing/2014/main" id="{3E3393C8-927B-44E8-8073-C0C7E6B7B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6150093" cy="65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>
                <a:defRPr/>
              </a:pPr>
              <a:r>
                <a:rPr lang="en-US" altLang="zh-CN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rPr>
                <a:t>UX evaluation</a:t>
              </a:r>
            </a:p>
          </p:txBody>
        </p:sp>
      </p:grpSp>
      <p:grpSp>
        <p:nvGrpSpPr>
          <p:cNvPr id="70" name="组合 119">
            <a:extLst>
              <a:ext uri="{FF2B5EF4-FFF2-40B4-BE49-F238E27FC236}">
                <a16:creationId xmlns:a16="http://schemas.microsoft.com/office/drawing/2014/main" id="{B080970D-4A50-4D1E-A6CB-A3BB6BA9F44D}"/>
              </a:ext>
            </a:extLst>
          </p:cNvPr>
          <p:cNvGrpSpPr>
            <a:grpSpLocks/>
          </p:cNvGrpSpPr>
          <p:nvPr/>
        </p:nvGrpSpPr>
        <p:grpSpPr bwMode="auto">
          <a:xfrm>
            <a:off x="4264930" y="3751842"/>
            <a:ext cx="3763454" cy="476092"/>
            <a:chOff x="320318" y="607960"/>
            <a:chExt cx="6691244" cy="847092"/>
          </a:xfrm>
        </p:grpSpPr>
        <p:grpSp>
          <p:nvGrpSpPr>
            <p:cNvPr id="71" name="组合 120">
              <a:extLst>
                <a:ext uri="{FF2B5EF4-FFF2-40B4-BE49-F238E27FC236}">
                  <a16:creationId xmlns:a16="http://schemas.microsoft.com/office/drawing/2014/main" id="{EC14870D-19DC-4794-8DCB-457B65F04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73" name="菱形 72">
                <a:extLst>
                  <a:ext uri="{FF2B5EF4-FFF2-40B4-BE49-F238E27FC236}">
                    <a16:creationId xmlns:a16="http://schemas.microsoft.com/office/drawing/2014/main" id="{EB9684EB-EEE1-4E8E-AFE7-7E84DCEC9158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rgbClr val="D24661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文本框 123">
                <a:extLst>
                  <a:ext uri="{FF2B5EF4-FFF2-40B4-BE49-F238E27FC236}">
                    <a16:creationId xmlns:a16="http://schemas.microsoft.com/office/drawing/2014/main" id="{7B82BB90-4AC0-463F-942A-69587CE436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765652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 ExtraLight" pitchFamily="34" charset="-122"/>
                    <a:cs typeface="Times New Roman" panose="02020603050405020304" pitchFamily="18" charset="0"/>
                  </a:rPr>
                  <a:t>06</a:t>
                </a: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ExtraLight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文本框 121">
              <a:extLst>
                <a:ext uri="{FF2B5EF4-FFF2-40B4-BE49-F238E27FC236}">
                  <a16:creationId xmlns:a16="http://schemas.microsoft.com/office/drawing/2014/main" id="{67A143EA-F2CA-42BA-8451-317A6860B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5735847" cy="65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>
                <a:defRPr/>
              </a:pPr>
              <a:r>
                <a:rPr lang="en-US" altLang="zh-CN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ea typeface="思源黑体 CN Light" pitchFamily="34" charset="-122"/>
                  <a:cs typeface="Times New Roman" panose="02020603050405020304" pitchFamily="18" charset="0"/>
                </a:rPr>
                <a:t>Final design &amp; Conclusion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5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/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0" name="文本框 37">
            <a:extLst>
              <a:ext uri="{FF2B5EF4-FFF2-40B4-BE49-F238E27FC236}">
                <a16:creationId xmlns:a16="http://schemas.microsoft.com/office/drawing/2014/main" id="{B18A657F-3113-4F7C-8CEF-85059BDCD617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UX Analysis—Sample Description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786DAA-4E6B-4687-A9D3-0FEE03C9845D}"/>
              </a:ext>
            </a:extLst>
          </p:cNvPr>
          <p:cNvSpPr/>
          <p:nvPr/>
        </p:nvSpPr>
        <p:spPr>
          <a:xfrm>
            <a:off x="2195736" y="4229189"/>
            <a:ext cx="6151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Undergraduate students 70%, graduate students 30%.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57% female and 43% male.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CE0657B-1176-40D9-9AE4-5F73019D137C}"/>
              </a:ext>
            </a:extLst>
          </p:cNvPr>
          <p:cNvSpPr/>
          <p:nvPr/>
        </p:nvSpPr>
        <p:spPr>
          <a:xfrm>
            <a:off x="1166980" y="438296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17F7EC-5021-4B5F-A72E-6178D01D84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80" y="1131590"/>
            <a:ext cx="2540924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2A615D-37BC-41EF-9A6F-9E6D7C8277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6947"/>
            <a:ext cx="3340064" cy="252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2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/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0" name="文本框 37">
            <a:extLst>
              <a:ext uri="{FF2B5EF4-FFF2-40B4-BE49-F238E27FC236}">
                <a16:creationId xmlns:a16="http://schemas.microsoft.com/office/drawing/2014/main" id="{B18A657F-3113-4F7C-8CEF-85059BDCD617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UX Analysis--Results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A20916-3516-4ACB-8A53-26B1614E3D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3" y="925329"/>
            <a:ext cx="342265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06DAC7-CB82-45A8-AAEE-2CE8B38D82F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15983" y="925329"/>
            <a:ext cx="3416457" cy="1435100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65918310-5E1B-46F1-8352-25670778FD04}"/>
              </a:ext>
            </a:extLst>
          </p:cNvPr>
          <p:cNvSpPr/>
          <p:nvPr/>
        </p:nvSpPr>
        <p:spPr>
          <a:xfrm>
            <a:off x="4572000" y="1563638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17B31CC3-7A15-4A19-A688-7A966DC594E8}"/>
              </a:ext>
            </a:extLst>
          </p:cNvPr>
          <p:cNvSpPr/>
          <p:nvPr/>
        </p:nvSpPr>
        <p:spPr>
          <a:xfrm>
            <a:off x="4616485" y="2302004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786DAA-4E6B-4687-A9D3-0FEE03C9845D}"/>
              </a:ext>
            </a:extLst>
          </p:cNvPr>
          <p:cNvSpPr/>
          <p:nvPr/>
        </p:nvSpPr>
        <p:spPr>
          <a:xfrm>
            <a:off x="2195736" y="4229189"/>
            <a:ext cx="6151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mean value of six scales are higher than 1.4.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Perspicuity dimension need to be improved.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CE0657B-1176-40D9-9AE4-5F73019D137C}"/>
              </a:ext>
            </a:extLst>
          </p:cNvPr>
          <p:cNvSpPr/>
          <p:nvPr/>
        </p:nvSpPr>
        <p:spPr>
          <a:xfrm>
            <a:off x="1166980" y="438296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195C21-75B6-4959-80BC-C102FE1C1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129" y="2702535"/>
            <a:ext cx="6408712" cy="147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/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0" name="文本框 37">
            <a:extLst>
              <a:ext uri="{FF2B5EF4-FFF2-40B4-BE49-F238E27FC236}">
                <a16:creationId xmlns:a16="http://schemas.microsoft.com/office/drawing/2014/main" id="{B18A657F-3113-4F7C-8CEF-85059BDCD617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UX Analysis—Scale Credibility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786DAA-4E6B-4687-A9D3-0FEE03C9845D}"/>
              </a:ext>
            </a:extLst>
          </p:cNvPr>
          <p:cNvSpPr/>
          <p:nvPr/>
        </p:nvSpPr>
        <p:spPr>
          <a:xfrm>
            <a:off x="2195736" y="4229189"/>
            <a:ext cx="6151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users think highly of our platform.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of them gave us some suggestions to improve.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CE0657B-1176-40D9-9AE4-5F73019D137C}"/>
              </a:ext>
            </a:extLst>
          </p:cNvPr>
          <p:cNvSpPr/>
          <p:nvPr/>
        </p:nvSpPr>
        <p:spPr>
          <a:xfrm>
            <a:off x="1166980" y="438296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509133-7D6C-4958-8C65-B68738F3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36" y="736113"/>
            <a:ext cx="6032570" cy="35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0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grpSp>
        <p:nvGrpSpPr>
          <p:cNvPr id="8" name="Group 576"/>
          <p:cNvGrpSpPr/>
          <p:nvPr/>
        </p:nvGrpSpPr>
        <p:grpSpPr>
          <a:xfrm>
            <a:off x="4748553" y="1287821"/>
            <a:ext cx="1413673" cy="1157263"/>
            <a:chOff x="91930" y="319568"/>
            <a:chExt cx="1885141" cy="1543016"/>
          </a:xfrm>
        </p:grpSpPr>
        <p:sp>
          <p:nvSpPr>
            <p:cNvPr id="9" name="Shape 569"/>
            <p:cNvSpPr/>
            <p:nvPr/>
          </p:nvSpPr>
          <p:spPr>
            <a:xfrm rot="2700000">
              <a:off x="434055" y="319568"/>
              <a:ext cx="1543016" cy="1543016"/>
            </a:xfrm>
            <a:prstGeom prst="roundRect">
              <a:avLst>
                <a:gd name="adj" fmla="val 16461"/>
              </a:avLst>
            </a:prstGeom>
            <a:solidFill>
              <a:srgbClr val="2E323E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37" tIns="45718" rIns="91437" bIns="45718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Shape 570"/>
            <p:cNvSpPr/>
            <p:nvPr/>
          </p:nvSpPr>
          <p:spPr>
            <a:xfrm rot="2700000">
              <a:off x="91930" y="869165"/>
              <a:ext cx="443882" cy="443882"/>
            </a:xfrm>
            <a:prstGeom prst="rect">
              <a:avLst/>
            </a:prstGeom>
            <a:solidFill>
              <a:srgbClr val="2E323E"/>
            </a:solidFill>
            <a:ln w="28575" cap="flat">
              <a:solidFill>
                <a:sysClr val="window" lastClr="FFFFFF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11" name="Shape 571"/>
            <p:cNvSpPr/>
            <p:nvPr/>
          </p:nvSpPr>
          <p:spPr>
            <a:xfrm>
              <a:off x="164545" y="884782"/>
              <a:ext cx="311234" cy="348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000000"/>
                  </a:solidFill>
                </a:defRPr>
              </a:pPr>
              <a:r>
                <a:rPr kumimoji="0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2" name="Group 574"/>
            <p:cNvGrpSpPr/>
            <p:nvPr/>
          </p:nvGrpSpPr>
          <p:grpSpPr>
            <a:xfrm>
              <a:off x="950873" y="439921"/>
              <a:ext cx="509381" cy="445817"/>
              <a:chOff x="0" y="0"/>
              <a:chExt cx="509380" cy="445816"/>
            </a:xfrm>
          </p:grpSpPr>
          <p:sp>
            <p:nvSpPr>
              <p:cNvPr id="14" name="Shape 572"/>
              <p:cNvSpPr/>
              <p:nvPr/>
            </p:nvSpPr>
            <p:spPr>
              <a:xfrm>
                <a:off x="80107" y="79236"/>
                <a:ext cx="182855" cy="1201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just" defTabSz="3429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" name="Shape 573"/>
              <p:cNvSpPr/>
              <p:nvPr/>
            </p:nvSpPr>
            <p:spPr>
              <a:xfrm>
                <a:off x="-1" y="-1"/>
                <a:ext cx="509381" cy="445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just" defTabSz="3429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3" name="Shape 575"/>
            <p:cNvSpPr/>
            <p:nvPr/>
          </p:nvSpPr>
          <p:spPr>
            <a:xfrm>
              <a:off x="917283" y="961725"/>
              <a:ext cx="859672" cy="5847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4289" tIns="34290" rIns="34289" bIns="3429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微软雅黑" panose="020B0503020204020204" pitchFamily="34" charset="-122"/>
                </a:rPr>
                <a:t>Grow</a:t>
              </a:r>
            </a:p>
            <a:p>
              <a:pPr algn="just"/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Group 584"/>
          <p:cNvGrpSpPr/>
          <p:nvPr/>
        </p:nvGrpSpPr>
        <p:grpSpPr>
          <a:xfrm>
            <a:off x="4748554" y="3142681"/>
            <a:ext cx="1413674" cy="1157263"/>
            <a:chOff x="91930" y="319568"/>
            <a:chExt cx="1885141" cy="1543016"/>
          </a:xfrm>
        </p:grpSpPr>
        <p:sp>
          <p:nvSpPr>
            <p:cNvPr id="17" name="Shape 577"/>
            <p:cNvSpPr/>
            <p:nvPr/>
          </p:nvSpPr>
          <p:spPr>
            <a:xfrm rot="2700000">
              <a:off x="434055" y="319568"/>
              <a:ext cx="1543016" cy="1543016"/>
            </a:xfrm>
            <a:prstGeom prst="roundRect">
              <a:avLst>
                <a:gd name="adj" fmla="val 16461"/>
              </a:avLst>
            </a:prstGeom>
            <a:solidFill>
              <a:srgbClr val="D24661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37" tIns="45718" rIns="91437" bIns="45718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18" name="Shape 578"/>
            <p:cNvSpPr/>
            <p:nvPr/>
          </p:nvSpPr>
          <p:spPr>
            <a:xfrm rot="2700000">
              <a:off x="91930" y="869163"/>
              <a:ext cx="443882" cy="443882"/>
            </a:xfrm>
            <a:prstGeom prst="rect">
              <a:avLst/>
            </a:prstGeom>
            <a:solidFill>
              <a:srgbClr val="D24661"/>
            </a:solidFill>
            <a:ln w="28575" cap="flat">
              <a:solidFill>
                <a:sysClr val="window" lastClr="FFFFFF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19" name="Shape 579"/>
            <p:cNvSpPr/>
            <p:nvPr/>
          </p:nvSpPr>
          <p:spPr>
            <a:xfrm>
              <a:off x="164546" y="891049"/>
              <a:ext cx="311233" cy="348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000000"/>
                  </a:solidFill>
                </a:defRPr>
              </a:pPr>
              <a:r>
                <a:rPr kumimoji="0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rPr>
                <a:t>04</a:t>
              </a:r>
            </a:p>
          </p:txBody>
        </p:sp>
        <p:grpSp>
          <p:nvGrpSpPr>
            <p:cNvPr id="20" name="Group 582"/>
            <p:cNvGrpSpPr/>
            <p:nvPr/>
          </p:nvGrpSpPr>
          <p:grpSpPr>
            <a:xfrm>
              <a:off x="950872" y="436198"/>
              <a:ext cx="510228" cy="509357"/>
              <a:chOff x="0" y="0"/>
              <a:chExt cx="510226" cy="509355"/>
            </a:xfrm>
          </p:grpSpPr>
          <p:sp>
            <p:nvSpPr>
              <p:cNvPr id="22" name="Shape 580"/>
              <p:cNvSpPr/>
              <p:nvPr/>
            </p:nvSpPr>
            <p:spPr>
              <a:xfrm>
                <a:off x="-1" y="0"/>
                <a:ext cx="510228" cy="509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1" y="12151"/>
                    </a:moveTo>
                    <a:cubicBezTo>
                      <a:pt x="13852" y="12151"/>
                      <a:pt x="12927" y="11860"/>
                      <a:pt x="12125" y="11387"/>
                    </a:cubicBezTo>
                    <a:lnTo>
                      <a:pt x="11893" y="11619"/>
                    </a:lnTo>
                    <a:lnTo>
                      <a:pt x="11133" y="12378"/>
                    </a:lnTo>
                    <a:lnTo>
                      <a:pt x="9846" y="13664"/>
                    </a:lnTo>
                    <a:cubicBezTo>
                      <a:pt x="9593" y="13917"/>
                      <a:pt x="9451" y="14261"/>
                      <a:pt x="9451" y="14618"/>
                    </a:cubicBezTo>
                    <a:lnTo>
                      <a:pt x="9451" y="16201"/>
                    </a:lnTo>
                    <a:lnTo>
                      <a:pt x="8101" y="16201"/>
                    </a:lnTo>
                    <a:cubicBezTo>
                      <a:pt x="7356" y="16201"/>
                      <a:pt x="6751" y="16805"/>
                      <a:pt x="6751" y="17550"/>
                    </a:cubicBezTo>
                    <a:lnTo>
                      <a:pt x="6751" y="18901"/>
                    </a:lnTo>
                    <a:lnTo>
                      <a:pt x="5170" y="18901"/>
                    </a:lnTo>
                    <a:cubicBezTo>
                      <a:pt x="4812" y="18901"/>
                      <a:pt x="4469" y="19043"/>
                      <a:pt x="4216" y="19296"/>
                    </a:cubicBezTo>
                    <a:lnTo>
                      <a:pt x="3259" y="20253"/>
                    </a:lnTo>
                    <a:lnTo>
                      <a:pt x="1352" y="20250"/>
                    </a:lnTo>
                    <a:lnTo>
                      <a:pt x="1350" y="18327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70" y="1350"/>
                      <a:pt x="14851" y="1350"/>
                    </a:cubicBezTo>
                    <a:cubicBezTo>
                      <a:pt x="17833" y="1350"/>
                      <a:pt x="20251" y="3767"/>
                      <a:pt x="20251" y="6750"/>
                    </a:cubicBezTo>
                    <a:cubicBezTo>
                      <a:pt x="20251" y="9732"/>
                      <a:pt x="17833" y="12151"/>
                      <a:pt x="14851" y="12151"/>
                    </a:cubicBezTo>
                    <a:moveTo>
                      <a:pt x="14851" y="0"/>
                    </a:moveTo>
                    <a:cubicBezTo>
                      <a:pt x="11124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1"/>
                    </a:lnTo>
                    <a:cubicBezTo>
                      <a:pt x="146" y="17638"/>
                      <a:pt x="0" y="17864"/>
                      <a:pt x="0" y="18226"/>
                    </a:cubicBezTo>
                    <a:lnTo>
                      <a:pt x="0" y="20250"/>
                    </a:lnTo>
                    <a:cubicBezTo>
                      <a:pt x="0" y="20973"/>
                      <a:pt x="626" y="21600"/>
                      <a:pt x="1349" y="21600"/>
                    </a:cubicBezTo>
                    <a:lnTo>
                      <a:pt x="3374" y="21600"/>
                    </a:lnTo>
                    <a:cubicBezTo>
                      <a:pt x="3736" y="21600"/>
                      <a:pt x="3965" y="21456"/>
                      <a:pt x="4202" y="21220"/>
                    </a:cubicBezTo>
                    <a:lnTo>
                      <a:pt x="5170" y="20250"/>
                    </a:lnTo>
                    <a:lnTo>
                      <a:pt x="6751" y="20250"/>
                    </a:lnTo>
                    <a:cubicBezTo>
                      <a:pt x="7496" y="20250"/>
                      <a:pt x="8101" y="19646"/>
                      <a:pt x="8101" y="18901"/>
                    </a:cubicBezTo>
                    <a:lnTo>
                      <a:pt x="8101" y="17550"/>
                    </a:lnTo>
                    <a:lnTo>
                      <a:pt x="9451" y="17550"/>
                    </a:lnTo>
                    <a:cubicBezTo>
                      <a:pt x="10196" y="17550"/>
                      <a:pt x="10802" y="16946"/>
                      <a:pt x="10802" y="16201"/>
                    </a:cubicBezTo>
                    <a:lnTo>
                      <a:pt x="10802" y="14618"/>
                    </a:lnTo>
                    <a:lnTo>
                      <a:pt x="12401" y="13019"/>
                    </a:lnTo>
                    <a:cubicBezTo>
                      <a:pt x="13163" y="13318"/>
                      <a:pt x="13983" y="13501"/>
                      <a:pt x="14851" y="13501"/>
                    </a:cubicBezTo>
                    <a:cubicBezTo>
                      <a:pt x="18578" y="13501"/>
                      <a:pt x="21600" y="10477"/>
                      <a:pt x="21600" y="6750"/>
                    </a:cubicBezTo>
                    <a:cubicBezTo>
                      <a:pt x="21600" y="3022"/>
                      <a:pt x="18578" y="0"/>
                      <a:pt x="14851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just" defTabSz="3429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" name="Shape 581"/>
              <p:cNvSpPr/>
              <p:nvPr/>
            </p:nvSpPr>
            <p:spPr>
              <a:xfrm>
                <a:off x="318688" y="63558"/>
                <a:ext cx="127128" cy="127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13008" y="18685"/>
                    </a:moveTo>
                    <a:cubicBezTo>
                      <a:pt x="9017" y="15851"/>
                      <a:pt x="5542" y="12416"/>
                      <a:pt x="2694" y="8571"/>
                    </a:cubicBezTo>
                    <a:cubicBezTo>
                      <a:pt x="3736" y="5629"/>
                      <a:pt x="5693" y="3698"/>
                      <a:pt x="8585" y="2648"/>
                    </a:cubicBezTo>
                    <a:cubicBezTo>
                      <a:pt x="12578" y="5490"/>
                      <a:pt x="16048" y="8912"/>
                      <a:pt x="18889" y="12810"/>
                    </a:cubicBezTo>
                    <a:cubicBezTo>
                      <a:pt x="17836" y="15731"/>
                      <a:pt x="15883" y="17648"/>
                      <a:pt x="13008" y="18685"/>
                    </a:cubicBezTo>
                    <a:moveTo>
                      <a:pt x="21110" y="11296"/>
                    </a:moveTo>
                    <a:cubicBezTo>
                      <a:pt x="18081" y="7131"/>
                      <a:pt x="14396" y="3497"/>
                      <a:pt x="10161" y="485"/>
                    </a:cubicBezTo>
                    <a:cubicBezTo>
                      <a:pt x="9468" y="-7"/>
                      <a:pt x="8579" y="-133"/>
                      <a:pt x="7778" y="146"/>
                    </a:cubicBezTo>
                    <a:cubicBezTo>
                      <a:pt x="4027" y="1451"/>
                      <a:pt x="1463" y="3984"/>
                      <a:pt x="145" y="7688"/>
                    </a:cubicBezTo>
                    <a:cubicBezTo>
                      <a:pt x="46" y="7963"/>
                      <a:pt x="0" y="8253"/>
                      <a:pt x="0" y="8538"/>
                    </a:cubicBezTo>
                    <a:cubicBezTo>
                      <a:pt x="0" y="9072"/>
                      <a:pt x="167" y="9597"/>
                      <a:pt x="487" y="10042"/>
                    </a:cubicBezTo>
                    <a:cubicBezTo>
                      <a:pt x="3525" y="14214"/>
                      <a:pt x="7211" y="17851"/>
                      <a:pt x="11431" y="20851"/>
                    </a:cubicBezTo>
                    <a:cubicBezTo>
                      <a:pt x="12122" y="21339"/>
                      <a:pt x="13010" y="21467"/>
                      <a:pt x="13812" y="21189"/>
                    </a:cubicBezTo>
                    <a:cubicBezTo>
                      <a:pt x="17563" y="19894"/>
                      <a:pt x="20133" y="17357"/>
                      <a:pt x="21451" y="13648"/>
                    </a:cubicBezTo>
                    <a:cubicBezTo>
                      <a:pt x="21551" y="13373"/>
                      <a:pt x="21600" y="13082"/>
                      <a:pt x="21600" y="12797"/>
                    </a:cubicBezTo>
                    <a:cubicBezTo>
                      <a:pt x="21600" y="12266"/>
                      <a:pt x="21429" y="11741"/>
                      <a:pt x="21110" y="11296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just" defTabSz="3429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1" name="Shape 583"/>
            <p:cNvSpPr/>
            <p:nvPr/>
          </p:nvSpPr>
          <p:spPr>
            <a:xfrm>
              <a:off x="979827" y="1009139"/>
              <a:ext cx="797126" cy="5847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4289" tIns="34290" rIns="34289" bIns="3429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微软雅黑" panose="020B0503020204020204" pitchFamily="34" charset="-122"/>
                </a:rPr>
                <a:t>Grow</a:t>
              </a:r>
            </a:p>
            <a:p>
              <a:pPr algn="just"/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Group 592"/>
          <p:cNvGrpSpPr/>
          <p:nvPr/>
        </p:nvGrpSpPr>
        <p:grpSpPr>
          <a:xfrm>
            <a:off x="2845950" y="3142681"/>
            <a:ext cx="1416159" cy="1157263"/>
            <a:chOff x="91930" y="319568"/>
            <a:chExt cx="1888456" cy="1543016"/>
          </a:xfrm>
        </p:grpSpPr>
        <p:sp>
          <p:nvSpPr>
            <p:cNvPr id="25" name="Shape 585"/>
            <p:cNvSpPr/>
            <p:nvPr/>
          </p:nvSpPr>
          <p:spPr>
            <a:xfrm rot="2700000">
              <a:off x="437370" y="319568"/>
              <a:ext cx="1543016" cy="1543016"/>
            </a:xfrm>
            <a:prstGeom prst="roundRect">
              <a:avLst>
                <a:gd name="adj" fmla="val 16461"/>
              </a:avLst>
            </a:prstGeom>
            <a:solidFill>
              <a:srgbClr val="2E323E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37" tIns="45718" rIns="91437" bIns="45718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Shape 586"/>
            <p:cNvSpPr/>
            <p:nvPr/>
          </p:nvSpPr>
          <p:spPr>
            <a:xfrm rot="2700000">
              <a:off x="91930" y="869163"/>
              <a:ext cx="443882" cy="443882"/>
            </a:xfrm>
            <a:prstGeom prst="rect">
              <a:avLst/>
            </a:prstGeom>
            <a:solidFill>
              <a:srgbClr val="2E323E"/>
            </a:solidFill>
            <a:ln w="28575" cap="flat">
              <a:solidFill>
                <a:sysClr val="window" lastClr="FFFFFF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27" name="Shape 587"/>
            <p:cNvSpPr/>
            <p:nvPr/>
          </p:nvSpPr>
          <p:spPr>
            <a:xfrm>
              <a:off x="155380" y="891049"/>
              <a:ext cx="311234" cy="348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000000"/>
                  </a:solidFill>
                </a:defRPr>
              </a:pPr>
              <a:r>
                <a:rPr kumimoji="0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28" name="Group 590"/>
            <p:cNvGrpSpPr/>
            <p:nvPr/>
          </p:nvGrpSpPr>
          <p:grpSpPr>
            <a:xfrm>
              <a:off x="1013830" y="522107"/>
              <a:ext cx="350036" cy="510228"/>
              <a:chOff x="0" y="0"/>
              <a:chExt cx="350035" cy="510226"/>
            </a:xfrm>
          </p:grpSpPr>
          <p:sp>
            <p:nvSpPr>
              <p:cNvPr id="30" name="Shape 588"/>
              <p:cNvSpPr/>
              <p:nvPr/>
            </p:nvSpPr>
            <p:spPr>
              <a:xfrm>
                <a:off x="-1" y="-1"/>
                <a:ext cx="350037" cy="510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86" y="14176"/>
                    </a:moveTo>
                    <a:lnTo>
                      <a:pt x="6223" y="14176"/>
                    </a:lnTo>
                    <a:cubicBezTo>
                      <a:pt x="5734" y="13447"/>
                      <a:pt x="5147" y="12717"/>
                      <a:pt x="4568" y="12004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2"/>
                    </a:cubicBezTo>
                    <a:cubicBezTo>
                      <a:pt x="16455" y="12724"/>
                      <a:pt x="15873" y="13450"/>
                      <a:pt x="15386" y="14176"/>
                    </a:cubicBezTo>
                    <a:moveTo>
                      <a:pt x="10800" y="20250"/>
                    </a:moveTo>
                    <a:cubicBezTo>
                      <a:pt x="9805" y="20250"/>
                      <a:pt x="9347" y="20172"/>
                      <a:pt x="8839" y="19407"/>
                    </a:cubicBezTo>
                    <a:lnTo>
                      <a:pt x="13000" y="19049"/>
                    </a:lnTo>
                    <a:cubicBezTo>
                      <a:pt x="12398" y="20165"/>
                      <a:pt x="11959" y="20250"/>
                      <a:pt x="10800" y="20250"/>
                    </a:cubicBezTo>
                    <a:moveTo>
                      <a:pt x="7595" y="16814"/>
                    </a:moveTo>
                    <a:cubicBezTo>
                      <a:pt x="7417" y="16408"/>
                      <a:pt x="7215" y="15979"/>
                      <a:pt x="6991" y="15526"/>
                    </a:cubicBezTo>
                    <a:lnTo>
                      <a:pt x="14616" y="15526"/>
                    </a:lnTo>
                    <a:cubicBezTo>
                      <a:pt x="14496" y="15768"/>
                      <a:pt x="14375" y="16011"/>
                      <a:pt x="14270" y="16240"/>
                    </a:cubicBezTo>
                    <a:cubicBezTo>
                      <a:pt x="14270" y="16240"/>
                      <a:pt x="7595" y="16814"/>
                      <a:pt x="7595" y="16814"/>
                    </a:cubicBezTo>
                    <a:close/>
                    <a:moveTo>
                      <a:pt x="13345" y="18344"/>
                    </a:moveTo>
                    <a:lnTo>
                      <a:pt x="8476" y="18763"/>
                    </a:lnTo>
                    <a:cubicBezTo>
                      <a:pt x="8303" y="18417"/>
                      <a:pt x="8116" y="18012"/>
                      <a:pt x="7890" y="17484"/>
                    </a:cubicBezTo>
                    <a:cubicBezTo>
                      <a:pt x="7887" y="17478"/>
                      <a:pt x="7883" y="17470"/>
                      <a:pt x="7881" y="17463"/>
                    </a:cubicBezTo>
                    <a:lnTo>
                      <a:pt x="13957" y="16942"/>
                    </a:lnTo>
                    <a:cubicBezTo>
                      <a:pt x="13871" y="17141"/>
                      <a:pt x="13778" y="17351"/>
                      <a:pt x="13698" y="17538"/>
                    </a:cubicBezTo>
                    <a:cubicBezTo>
                      <a:pt x="13569" y="17842"/>
                      <a:pt x="13453" y="18105"/>
                      <a:pt x="13345" y="18344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30"/>
                      <a:pt x="4939" y="15563"/>
                    </a:cubicBezTo>
                    <a:cubicBezTo>
                      <a:pt x="6906" y="19340"/>
                      <a:pt x="6688" y="21600"/>
                      <a:pt x="10800" y="21600"/>
                    </a:cubicBezTo>
                    <a:cubicBezTo>
                      <a:pt x="14972" y="21600"/>
                      <a:pt x="14692" y="19350"/>
                      <a:pt x="16660" y="15578"/>
                    </a:cubicBezTo>
                    <a:cubicBezTo>
                      <a:pt x="17983" y="13040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just" defTabSz="3429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" name="Shape 589"/>
              <p:cNvSpPr/>
              <p:nvPr/>
            </p:nvSpPr>
            <p:spPr>
              <a:xfrm>
                <a:off x="79237" y="80107"/>
                <a:ext cx="103618" cy="103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just" defTabSz="3429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9" name="Shape 591"/>
            <p:cNvSpPr/>
            <p:nvPr/>
          </p:nvSpPr>
          <p:spPr>
            <a:xfrm>
              <a:off x="905989" y="891049"/>
              <a:ext cx="718542" cy="5847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4289" tIns="34290" rIns="34289" bIns="34290">
              <a:spAutoFit/>
            </a:bodyPr>
            <a:lstStyle/>
            <a:p>
              <a:pPr algn="just"/>
              <a:r>
                <a:rPr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微软雅黑" panose="020B0503020204020204" pitchFamily="34" charset="-122"/>
                </a:rPr>
                <a:t> </a:t>
              </a:r>
            </a:p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微软雅黑" panose="020B0503020204020204" pitchFamily="34" charset="-122"/>
                </a:rPr>
                <a:t>Glow 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Group 600"/>
          <p:cNvGrpSpPr/>
          <p:nvPr/>
        </p:nvGrpSpPr>
        <p:grpSpPr>
          <a:xfrm>
            <a:off x="2845950" y="1287847"/>
            <a:ext cx="1413449" cy="1157263"/>
            <a:chOff x="91930" y="319568"/>
            <a:chExt cx="1884842" cy="1543016"/>
          </a:xfrm>
        </p:grpSpPr>
        <p:sp>
          <p:nvSpPr>
            <p:cNvPr id="33" name="Shape 593"/>
            <p:cNvSpPr/>
            <p:nvPr/>
          </p:nvSpPr>
          <p:spPr>
            <a:xfrm rot="2700000">
              <a:off x="433756" y="319568"/>
              <a:ext cx="1543016" cy="1543016"/>
            </a:xfrm>
            <a:prstGeom prst="roundRect">
              <a:avLst>
                <a:gd name="adj" fmla="val 16461"/>
              </a:avLst>
            </a:prstGeom>
            <a:solidFill>
              <a:srgbClr val="D24661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37" tIns="45718" rIns="91437" bIns="45718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34" name="Shape 594"/>
            <p:cNvSpPr/>
            <p:nvPr/>
          </p:nvSpPr>
          <p:spPr>
            <a:xfrm rot="2700000">
              <a:off x="91930" y="869131"/>
              <a:ext cx="443882" cy="443882"/>
            </a:xfrm>
            <a:prstGeom prst="rect">
              <a:avLst/>
            </a:prstGeom>
            <a:solidFill>
              <a:srgbClr val="D24661"/>
            </a:solidFill>
            <a:ln w="28575" cap="flat">
              <a:solidFill>
                <a:sysClr val="window" lastClr="FFFFFF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Shape 595"/>
            <p:cNvSpPr/>
            <p:nvPr/>
          </p:nvSpPr>
          <p:spPr>
            <a:xfrm>
              <a:off x="155378" y="884748"/>
              <a:ext cx="311234" cy="348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000000"/>
                  </a:solidFill>
                </a:defRPr>
              </a:pPr>
              <a:r>
                <a:rPr kumimoji="0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36" name="Group 598"/>
            <p:cNvGrpSpPr/>
            <p:nvPr/>
          </p:nvGrpSpPr>
          <p:grpSpPr>
            <a:xfrm>
              <a:off x="918075" y="375369"/>
              <a:ext cx="509380" cy="509357"/>
              <a:chOff x="0" y="0"/>
              <a:chExt cx="509379" cy="509355"/>
            </a:xfrm>
          </p:grpSpPr>
          <p:sp>
            <p:nvSpPr>
              <p:cNvPr id="38" name="Shape 596"/>
              <p:cNvSpPr/>
              <p:nvPr/>
            </p:nvSpPr>
            <p:spPr>
              <a:xfrm>
                <a:off x="0" y="0"/>
                <a:ext cx="509380" cy="509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99" y="14851"/>
                    </a:moveTo>
                    <a:cubicBezTo>
                      <a:pt x="9772" y="14851"/>
                      <a:pt x="6749" y="11828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8"/>
                      <a:pt x="17227" y="14851"/>
                      <a:pt x="13499" y="14851"/>
                    </a:cubicBezTo>
                    <a:moveTo>
                      <a:pt x="3236" y="20043"/>
                    </a:moveTo>
                    <a:cubicBezTo>
                      <a:pt x="3019" y="20267"/>
                      <a:pt x="2718" y="20409"/>
                      <a:pt x="2382" y="20409"/>
                    </a:cubicBezTo>
                    <a:cubicBezTo>
                      <a:pt x="1724" y="20409"/>
                      <a:pt x="1191" y="19876"/>
                      <a:pt x="1191" y="19219"/>
                    </a:cubicBezTo>
                    <a:cubicBezTo>
                      <a:pt x="1191" y="18882"/>
                      <a:pt x="1332" y="18581"/>
                      <a:pt x="1557" y="18364"/>
                    </a:cubicBezTo>
                    <a:lnTo>
                      <a:pt x="1551" y="18359"/>
                    </a:lnTo>
                    <a:lnTo>
                      <a:pt x="6996" y="12914"/>
                    </a:lnTo>
                    <a:cubicBezTo>
                      <a:pt x="7472" y="13556"/>
                      <a:pt x="8039" y="14123"/>
                      <a:pt x="8680" y="14600"/>
                    </a:cubicBezTo>
                    <a:cubicBezTo>
                      <a:pt x="8680" y="14600"/>
                      <a:pt x="3236" y="20043"/>
                      <a:pt x="3236" y="20043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5"/>
                    </a:cubicBezTo>
                    <a:lnTo>
                      <a:pt x="709" y="17516"/>
                    </a:lnTo>
                    <a:lnTo>
                      <a:pt x="713" y="17521"/>
                    </a:lnTo>
                    <a:cubicBezTo>
                      <a:pt x="274" y="17954"/>
                      <a:pt x="0" y="18553"/>
                      <a:pt x="0" y="19219"/>
                    </a:cubicBezTo>
                    <a:cubicBezTo>
                      <a:pt x="0" y="20534"/>
                      <a:pt x="1066" y="21600"/>
                      <a:pt x="2382" y="21600"/>
                    </a:cubicBezTo>
                    <a:cubicBezTo>
                      <a:pt x="3047" y="21600"/>
                      <a:pt x="3647" y="21327"/>
                      <a:pt x="4079" y="20886"/>
                    </a:cubicBezTo>
                    <a:lnTo>
                      <a:pt x="4078" y="20885"/>
                    </a:lnTo>
                    <a:lnTo>
                      <a:pt x="9708" y="15256"/>
                    </a:lnTo>
                    <a:cubicBezTo>
                      <a:pt x="10839" y="15857"/>
                      <a:pt x="12128" y="16201"/>
                      <a:pt x="13499" y="16201"/>
                    </a:cubicBezTo>
                    <a:cubicBezTo>
                      <a:pt x="17973" y="16201"/>
                      <a:pt x="21600" y="12574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just" defTabSz="3429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" name="Shape 597"/>
              <p:cNvSpPr/>
              <p:nvPr/>
            </p:nvSpPr>
            <p:spPr>
              <a:xfrm>
                <a:off x="206363" y="79236"/>
                <a:ext cx="120157" cy="119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61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1" y="2880"/>
                    </a:cubicBezTo>
                    <a:cubicBezTo>
                      <a:pt x="20956" y="2880"/>
                      <a:pt x="21600" y="2234"/>
                      <a:pt x="21600" y="1440"/>
                    </a:cubicBezTo>
                    <a:cubicBezTo>
                      <a:pt x="21600" y="645"/>
                      <a:pt x="20956" y="0"/>
                      <a:pt x="20161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just" defTabSz="3429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7" name="Shape 599"/>
            <p:cNvSpPr/>
            <p:nvPr/>
          </p:nvSpPr>
          <p:spPr>
            <a:xfrm>
              <a:off x="905990" y="990514"/>
              <a:ext cx="684568" cy="33855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4289" tIns="34290" rIns="34289" bIns="3429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微软雅黑" panose="020B0503020204020204" pitchFamily="34" charset="-122"/>
                </a:rPr>
                <a:t>Glow </a:t>
              </a:r>
              <a:endParaRPr sz="12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0" name="Group 603"/>
          <p:cNvGrpSpPr/>
          <p:nvPr/>
        </p:nvGrpSpPr>
        <p:grpSpPr>
          <a:xfrm>
            <a:off x="3838661" y="1975622"/>
            <a:ext cx="1636355" cy="1636569"/>
            <a:chOff x="0" y="0"/>
            <a:chExt cx="2182089" cy="2182089"/>
          </a:xfrm>
        </p:grpSpPr>
        <p:sp>
          <p:nvSpPr>
            <p:cNvPr id="41" name="Shape 601"/>
            <p:cNvSpPr/>
            <p:nvPr/>
          </p:nvSpPr>
          <p:spPr>
            <a:xfrm rot="2726102">
              <a:off x="319537" y="319537"/>
              <a:ext cx="1543016" cy="1543016"/>
            </a:xfrm>
            <a:prstGeom prst="roundRect">
              <a:avLst>
                <a:gd name="adj" fmla="val 16461"/>
              </a:avLst>
            </a:prstGeom>
            <a:solidFill>
              <a:srgbClr val="2E323E"/>
            </a:solidFill>
            <a:ln w="19050" cap="flat" cmpd="sng" algn="ctr">
              <a:noFill/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lIns="91437" tIns="45718" rIns="91437" bIns="45718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42" name="Shape 602"/>
            <p:cNvSpPr/>
            <p:nvPr/>
          </p:nvSpPr>
          <p:spPr>
            <a:xfrm>
              <a:off x="734186" y="704727"/>
              <a:ext cx="797156" cy="772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just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kumimoji="0" sz="2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43" name="Shape 604"/>
          <p:cNvSpPr/>
          <p:nvPr/>
        </p:nvSpPr>
        <p:spPr>
          <a:xfrm>
            <a:off x="6229271" y="1259303"/>
            <a:ext cx="2411465" cy="438582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rPr>
              <a:t>The design tool was just free for 15 days.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44" name="Shape 605"/>
          <p:cNvSpPr/>
          <p:nvPr/>
        </p:nvSpPr>
        <p:spPr>
          <a:xfrm>
            <a:off x="6294355" y="3055514"/>
            <a:ext cx="2411465" cy="623248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rPr>
              <a:t>We need to improve the function  of setting speed and different types of accent.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45" name="Shape 606"/>
          <p:cNvSpPr/>
          <p:nvPr/>
        </p:nvSpPr>
        <p:spPr>
          <a:xfrm>
            <a:off x="561156" y="1416348"/>
            <a:ext cx="2411466" cy="438582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>
            <a:spAutoFit/>
          </a:bodyPr>
          <a:lstStyle/>
          <a:p>
            <a:pPr algn="just">
              <a:defRPr>
                <a:solidFill>
                  <a:srgbClr val="000000"/>
                </a:solidFill>
              </a:defRPr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rPr>
              <a:t>We all actively involved with a high efficiency.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46" name="Shape 607"/>
          <p:cNvSpPr/>
          <p:nvPr/>
        </p:nvSpPr>
        <p:spPr>
          <a:xfrm>
            <a:off x="480121" y="3266653"/>
            <a:ext cx="2411466" cy="438582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微软雅黑" panose="020B0503020204020204" pitchFamily="34" charset="-122"/>
              </a:rPr>
              <a:t>Suggestions of other groups and teacher helped us a lot.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47" name="文本框 37">
            <a:extLst>
              <a:ext uri="{FF2B5EF4-FFF2-40B4-BE49-F238E27FC236}">
                <a16:creationId xmlns:a16="http://schemas.microsoft.com/office/drawing/2014/main" id="{CF6C82BB-2A22-47C7-A119-389B5D8E4628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grpSp>
        <p:nvGrpSpPr>
          <p:cNvPr id="11" name="组合 29"/>
          <p:cNvGrpSpPr>
            <a:grpSpLocks/>
          </p:cNvGrpSpPr>
          <p:nvPr/>
        </p:nvGrpSpPr>
        <p:grpSpPr bwMode="auto">
          <a:xfrm>
            <a:off x="693934" y="1066119"/>
            <a:ext cx="471461" cy="473075"/>
            <a:chOff x="2484120" y="1661160"/>
            <a:chExt cx="472440" cy="472440"/>
          </a:xfrm>
        </p:grpSpPr>
        <p:sp>
          <p:nvSpPr>
            <p:cNvPr id="12" name="椭圆 11"/>
            <p:cNvSpPr/>
            <p:nvPr/>
          </p:nvSpPr>
          <p:spPr>
            <a:xfrm>
              <a:off x="2484120" y="1661160"/>
              <a:ext cx="472440" cy="472440"/>
            </a:xfrm>
            <a:prstGeom prst="ellipse">
              <a:avLst/>
            </a:prstGeom>
            <a:solidFill>
              <a:srgbClr val="D24661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26"/>
            <p:cNvSpPr>
              <a:spLocks noChangeArrowheads="1"/>
            </p:cNvSpPr>
            <p:nvPr/>
          </p:nvSpPr>
          <p:spPr bwMode="auto">
            <a:xfrm>
              <a:off x="2547824" y="1745731"/>
              <a:ext cx="384167" cy="307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  <a:sym typeface="Arial" panose="020B0604020202020204" pitchFamily="34" charset="0"/>
                </a:rPr>
                <a:t>01</a:t>
              </a:r>
              <a:endPara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30"/>
          <p:cNvGrpSpPr>
            <a:grpSpLocks/>
          </p:cNvGrpSpPr>
          <p:nvPr/>
        </p:nvGrpSpPr>
        <p:grpSpPr bwMode="auto">
          <a:xfrm>
            <a:off x="2514423" y="1066119"/>
            <a:ext cx="471461" cy="473075"/>
            <a:chOff x="5151120" y="1661160"/>
            <a:chExt cx="472440" cy="4724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椭圆 14"/>
            <p:cNvSpPr/>
            <p:nvPr/>
          </p:nvSpPr>
          <p:spPr>
            <a:xfrm>
              <a:off x="5151120" y="1661160"/>
              <a:ext cx="472440" cy="472440"/>
            </a:xfrm>
            <a:prstGeom prst="ellipse">
              <a:avLst/>
            </a:prstGeom>
            <a:solidFill>
              <a:srgbClr val="2E323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27"/>
            <p:cNvSpPr>
              <a:spLocks noChangeArrowheads="1"/>
            </p:cNvSpPr>
            <p:nvPr/>
          </p:nvSpPr>
          <p:spPr bwMode="auto">
            <a:xfrm>
              <a:off x="5199584" y="1745731"/>
              <a:ext cx="384167" cy="307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  <a:sym typeface="Arial" panose="020B0604020202020204" pitchFamily="34" charset="0"/>
                </a:rPr>
                <a:t>02</a:t>
              </a:r>
              <a:endPara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31"/>
          <p:cNvGrpSpPr>
            <a:grpSpLocks/>
          </p:cNvGrpSpPr>
          <p:nvPr/>
        </p:nvGrpSpPr>
        <p:grpSpPr bwMode="auto">
          <a:xfrm>
            <a:off x="4340965" y="1066119"/>
            <a:ext cx="471461" cy="473075"/>
            <a:chOff x="7856220" y="1661160"/>
            <a:chExt cx="472440" cy="4724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椭圆 17"/>
            <p:cNvSpPr/>
            <p:nvPr/>
          </p:nvSpPr>
          <p:spPr>
            <a:xfrm>
              <a:off x="7856220" y="1661160"/>
              <a:ext cx="472440" cy="472440"/>
            </a:xfrm>
            <a:prstGeom prst="ellipse">
              <a:avLst/>
            </a:prstGeom>
            <a:solidFill>
              <a:srgbClr val="D2466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矩形 28"/>
            <p:cNvSpPr>
              <a:spLocks noChangeArrowheads="1"/>
            </p:cNvSpPr>
            <p:nvPr/>
          </p:nvSpPr>
          <p:spPr bwMode="auto">
            <a:xfrm>
              <a:off x="7912304" y="1745731"/>
              <a:ext cx="384167" cy="307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  <a:sym typeface="Arial" panose="020B0604020202020204" pitchFamily="34" charset="0"/>
                </a:rPr>
                <a:t>03</a:t>
              </a:r>
              <a:endPara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TextBox 15"/>
          <p:cNvSpPr txBox="1"/>
          <p:nvPr/>
        </p:nvSpPr>
        <p:spPr>
          <a:xfrm>
            <a:off x="296916" y="2115109"/>
            <a:ext cx="1688437" cy="2459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Self assessment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actively participated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accepted the suggestions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benefited a lot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Contribution of reports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：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introduction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external search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UX survey and analysis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652546" y="1752483"/>
            <a:ext cx="9397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潘香霖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20%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文本框 37">
            <a:extLst>
              <a:ext uri="{FF2B5EF4-FFF2-40B4-BE49-F238E27FC236}">
                <a16:creationId xmlns:a16="http://schemas.microsoft.com/office/drawing/2014/main" id="{4434DC74-BA30-4984-89C6-B84BB697E946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Self Assessment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AD6312AC-AC50-4778-8E7C-53A585871F93}"/>
              </a:ext>
            </a:extLst>
          </p:cNvPr>
          <p:cNvSpPr txBox="1"/>
          <p:nvPr/>
        </p:nvSpPr>
        <p:spPr>
          <a:xfrm>
            <a:off x="2078786" y="1968507"/>
            <a:ext cx="1603219" cy="2459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Self assessment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Learned a lot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Interest of designing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Critical thinking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Contribution of reports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：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KIEBIE analysis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learning theory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UX survey and analysis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72EF9980-D62E-46D6-9073-EF252AEE06EF}"/>
              </a:ext>
            </a:extLst>
          </p:cNvPr>
          <p:cNvSpPr txBox="1"/>
          <p:nvPr/>
        </p:nvSpPr>
        <p:spPr>
          <a:xfrm>
            <a:off x="2476285" y="1752483"/>
            <a:ext cx="9397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韩庆慧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20%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09295AA7-D011-411F-9F96-FB21AABD93CD}"/>
              </a:ext>
            </a:extLst>
          </p:cNvPr>
          <p:cNvSpPr txBox="1"/>
          <p:nvPr/>
        </p:nvSpPr>
        <p:spPr>
          <a:xfrm>
            <a:off x="3860596" y="1920783"/>
            <a:ext cx="1654803" cy="2459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Self assessment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actively participate in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effectively complete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Contribution of reports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：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technology applying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learning analysis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Conclusion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UX survey and analysis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C9603EAB-A57C-451A-BF48-AF070D2D0A85}"/>
              </a:ext>
            </a:extLst>
          </p:cNvPr>
          <p:cNvSpPr txBox="1"/>
          <p:nvPr/>
        </p:nvSpPr>
        <p:spPr>
          <a:xfrm>
            <a:off x="4204482" y="1736499"/>
            <a:ext cx="8444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刘冠群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20%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4" name="组合 29">
            <a:extLst>
              <a:ext uri="{FF2B5EF4-FFF2-40B4-BE49-F238E27FC236}">
                <a16:creationId xmlns:a16="http://schemas.microsoft.com/office/drawing/2014/main" id="{8E16C147-C378-4254-A356-56E42F4D26BA}"/>
              </a:ext>
            </a:extLst>
          </p:cNvPr>
          <p:cNvGrpSpPr>
            <a:grpSpLocks/>
          </p:cNvGrpSpPr>
          <p:nvPr/>
        </p:nvGrpSpPr>
        <p:grpSpPr bwMode="auto">
          <a:xfrm>
            <a:off x="6010881" y="1066119"/>
            <a:ext cx="471461" cy="473075"/>
            <a:chOff x="2484120" y="1661160"/>
            <a:chExt cx="472440" cy="47244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4E2BEF9-0C2B-4560-B5E8-04F78C37936B}"/>
                </a:ext>
              </a:extLst>
            </p:cNvPr>
            <p:cNvSpPr/>
            <p:nvPr/>
          </p:nvSpPr>
          <p:spPr>
            <a:xfrm>
              <a:off x="2484120" y="1661160"/>
              <a:ext cx="472440" cy="472440"/>
            </a:xfrm>
            <a:prstGeom prst="ellipse">
              <a:avLst/>
            </a:prstGeom>
            <a:solidFill>
              <a:srgbClr val="D24661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矩形 26">
              <a:extLst>
                <a:ext uri="{FF2B5EF4-FFF2-40B4-BE49-F238E27FC236}">
                  <a16:creationId xmlns:a16="http://schemas.microsoft.com/office/drawing/2014/main" id="{4326E65F-5120-4A63-859D-35BEA9E26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824" y="1745731"/>
              <a:ext cx="406723" cy="307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  <a:sym typeface="Arial" panose="020B0604020202020204" pitchFamily="34" charset="0"/>
                </a:rPr>
                <a:t>04</a:t>
              </a:r>
              <a:endPara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" name="TextBox 15">
            <a:extLst>
              <a:ext uri="{FF2B5EF4-FFF2-40B4-BE49-F238E27FC236}">
                <a16:creationId xmlns:a16="http://schemas.microsoft.com/office/drawing/2014/main" id="{4D9BF276-B536-46F3-9806-EE2D7A5F4C25}"/>
              </a:ext>
            </a:extLst>
          </p:cNvPr>
          <p:cNvSpPr txBox="1"/>
          <p:nvPr/>
        </p:nvSpPr>
        <p:spPr>
          <a:xfrm>
            <a:off x="5640351" y="1901543"/>
            <a:ext cx="1654803" cy="2736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Self assessment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Carefully participated in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Carefully recorded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Contribution of reports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：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Customer Needs Assessment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Revised Needs Statement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UX survey and analysis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8620E39D-7087-46AE-8F06-8FAAFB2B524C}"/>
              </a:ext>
            </a:extLst>
          </p:cNvPr>
          <p:cNvSpPr txBox="1"/>
          <p:nvPr/>
        </p:nvSpPr>
        <p:spPr>
          <a:xfrm>
            <a:off x="5969493" y="1717154"/>
            <a:ext cx="9397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胡碧皓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20%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32" name="组合 29">
            <a:extLst>
              <a:ext uri="{FF2B5EF4-FFF2-40B4-BE49-F238E27FC236}">
                <a16:creationId xmlns:a16="http://schemas.microsoft.com/office/drawing/2014/main" id="{041C2D4B-959B-481B-938F-70AA06F9FD3C}"/>
              </a:ext>
            </a:extLst>
          </p:cNvPr>
          <p:cNvGrpSpPr>
            <a:grpSpLocks/>
          </p:cNvGrpSpPr>
          <p:nvPr/>
        </p:nvGrpSpPr>
        <p:grpSpPr bwMode="auto">
          <a:xfrm>
            <a:off x="7750844" y="1066119"/>
            <a:ext cx="558094" cy="473075"/>
            <a:chOff x="2484120" y="1661160"/>
            <a:chExt cx="509910" cy="47244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8A6A765-E8CC-47BC-B435-F2D1C2C9641A}"/>
                </a:ext>
              </a:extLst>
            </p:cNvPr>
            <p:cNvSpPr/>
            <p:nvPr/>
          </p:nvSpPr>
          <p:spPr>
            <a:xfrm>
              <a:off x="2484120" y="1661160"/>
              <a:ext cx="472440" cy="472440"/>
            </a:xfrm>
            <a:prstGeom prst="ellipse">
              <a:avLst/>
            </a:prstGeom>
            <a:solidFill>
              <a:srgbClr val="D24661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矩形 26">
              <a:extLst>
                <a:ext uri="{FF2B5EF4-FFF2-40B4-BE49-F238E27FC236}">
                  <a16:creationId xmlns:a16="http://schemas.microsoft.com/office/drawing/2014/main" id="{13F4CAB1-E43C-437D-A9C8-08C801957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824" y="1745731"/>
              <a:ext cx="446206" cy="307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  <a:sym typeface="Arial" panose="020B0604020202020204" pitchFamily="34" charset="0"/>
                </a:rPr>
                <a:t>05</a:t>
              </a:r>
              <a:endPara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TextBox 15">
            <a:extLst>
              <a:ext uri="{FF2B5EF4-FFF2-40B4-BE49-F238E27FC236}">
                <a16:creationId xmlns:a16="http://schemas.microsoft.com/office/drawing/2014/main" id="{43073109-5A10-422C-B643-C78D69D03A65}"/>
              </a:ext>
            </a:extLst>
          </p:cNvPr>
          <p:cNvSpPr txBox="1"/>
          <p:nvPr/>
        </p:nvSpPr>
        <p:spPr>
          <a:xfrm>
            <a:off x="7380312" y="1923678"/>
            <a:ext cx="1654803" cy="2459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Self assessment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Actively  participated in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Helped each other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Enjoyed the collaboration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Contribution of reports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：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Final design intro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UX survey and analysis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71066EC9-8CD1-4692-85E8-9B5B65A17D07}"/>
              </a:ext>
            </a:extLst>
          </p:cNvPr>
          <p:cNvSpPr txBox="1"/>
          <p:nvPr/>
        </p:nvSpPr>
        <p:spPr>
          <a:xfrm>
            <a:off x="7709454" y="1739289"/>
            <a:ext cx="8565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武美玖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20%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1" r="7268" b="10161"/>
          <a:stretch/>
        </p:blipFill>
        <p:spPr>
          <a:xfrm>
            <a:off x="-1" y="-72428"/>
            <a:ext cx="9279803" cy="521592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FC77104-CC61-4C4B-A656-7AF51AFDF648}"/>
              </a:ext>
            </a:extLst>
          </p:cNvPr>
          <p:cNvSpPr/>
          <p:nvPr/>
        </p:nvSpPr>
        <p:spPr>
          <a:xfrm>
            <a:off x="503548" y="484163"/>
            <a:ext cx="8136904" cy="417517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</a:rPr>
              <a:t> </a:t>
            </a:r>
          </a:p>
        </p:txBody>
      </p:sp>
      <p:sp>
        <p:nvSpPr>
          <p:cNvPr id="16" name="箭头: V 形 6">
            <a:extLst>
              <a:ext uri="{FF2B5EF4-FFF2-40B4-BE49-F238E27FC236}">
                <a16:creationId xmlns:a16="http://schemas.microsoft.com/office/drawing/2014/main" id="{28CAD7BC-FC43-48B8-86D6-4218810DF155}"/>
              </a:ext>
            </a:extLst>
          </p:cNvPr>
          <p:cNvSpPr/>
          <p:nvPr/>
        </p:nvSpPr>
        <p:spPr>
          <a:xfrm>
            <a:off x="503548" y="484162"/>
            <a:ext cx="936104" cy="935815"/>
          </a:xfrm>
          <a:prstGeom prst="chevron">
            <a:avLst/>
          </a:prstGeom>
          <a:solidFill>
            <a:srgbClr val="2E323E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BE3C95-7126-425C-B55F-EF89751B9FD5}"/>
              </a:ext>
            </a:extLst>
          </p:cNvPr>
          <p:cNvSpPr txBox="1"/>
          <p:nvPr/>
        </p:nvSpPr>
        <p:spPr>
          <a:xfrm>
            <a:off x="2123728" y="2139702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LISTENING!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2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/>
        </p:nvSpPr>
        <p:spPr>
          <a:xfrm>
            <a:off x="575080" y="260956"/>
            <a:ext cx="1836172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Introduction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81684" y="1106195"/>
            <a:ext cx="1734132" cy="173422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5032" tIns="32516" rIns="65032" bIns="32516" anchor="ctr"/>
          <a:lstStyle/>
          <a:p>
            <a:pPr marL="0" marR="0" lvl="0" indent="0" algn="ctr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  <a:sym typeface="Arial" panose="020B0604020202020204" pitchFamily="34" charset="0"/>
            </a:endParaRPr>
          </a:p>
        </p:txBody>
      </p:sp>
      <p:grpSp>
        <p:nvGrpSpPr>
          <p:cNvPr id="11" name="组合 29"/>
          <p:cNvGrpSpPr>
            <a:grpSpLocks/>
          </p:cNvGrpSpPr>
          <p:nvPr/>
        </p:nvGrpSpPr>
        <p:grpSpPr bwMode="auto">
          <a:xfrm>
            <a:off x="1800666" y="810978"/>
            <a:ext cx="471461" cy="473075"/>
            <a:chOff x="2484120" y="1661160"/>
            <a:chExt cx="472440" cy="472440"/>
          </a:xfrm>
        </p:grpSpPr>
        <p:sp>
          <p:nvSpPr>
            <p:cNvPr id="12" name="椭圆 11"/>
            <p:cNvSpPr/>
            <p:nvPr/>
          </p:nvSpPr>
          <p:spPr>
            <a:xfrm>
              <a:off x="2484120" y="1661160"/>
              <a:ext cx="472440" cy="472440"/>
            </a:xfrm>
            <a:prstGeom prst="ellipse">
              <a:avLst/>
            </a:prstGeom>
            <a:solidFill>
              <a:srgbClr val="D24661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26"/>
            <p:cNvSpPr>
              <a:spLocks noChangeArrowheads="1"/>
            </p:cNvSpPr>
            <p:nvPr/>
          </p:nvSpPr>
          <p:spPr bwMode="auto">
            <a:xfrm>
              <a:off x="2547824" y="1745731"/>
              <a:ext cx="384167" cy="307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  <a:sym typeface="Arial" panose="020B0604020202020204" pitchFamily="34" charset="0"/>
                </a:rPr>
                <a:t>01</a:t>
              </a:r>
              <a:endPara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TextBox 15"/>
          <p:cNvSpPr txBox="1"/>
          <p:nvPr/>
        </p:nvSpPr>
        <p:spPr>
          <a:xfrm>
            <a:off x="1186105" y="3443726"/>
            <a:ext cx="18017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000" kern="100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Spoken English is necessary for everyone who learn English.</a:t>
            </a:r>
            <a:endParaRPr lang="zh-CN" altLang="en-US" sz="1000" kern="1000" dirty="0"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1565202" y="3147814"/>
            <a:ext cx="7998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600" dirty="0"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Necessity</a:t>
            </a:r>
            <a:endParaRPr lang="zh-CN" altLang="en-US" sz="1600" dirty="0"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3B0CBC1F-5F7B-4580-A52F-8B654C8CFBFB}"/>
              </a:ext>
            </a:extLst>
          </p:cNvPr>
          <p:cNvSpPr txBox="1"/>
          <p:nvPr/>
        </p:nvSpPr>
        <p:spPr>
          <a:xfrm>
            <a:off x="3779912" y="3443726"/>
            <a:ext cx="187265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000" kern="100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Most of them want to learn English anywhere anytime.</a:t>
            </a:r>
          </a:p>
          <a:p>
            <a:pPr algn="just"/>
            <a:endParaRPr lang="zh-CN" altLang="en-US" sz="1000" kern="1000" dirty="0"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27939FA1-C4C0-46DF-A9C6-CB33B3F51EB6}"/>
              </a:ext>
            </a:extLst>
          </p:cNvPr>
          <p:cNvSpPr txBox="1"/>
          <p:nvPr/>
        </p:nvSpPr>
        <p:spPr>
          <a:xfrm>
            <a:off x="4143303" y="3147814"/>
            <a:ext cx="10627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600" dirty="0"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Requirement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C8640533-EF46-4F9A-AD5D-F7E7943F57A8}"/>
              </a:ext>
            </a:extLst>
          </p:cNvPr>
          <p:cNvSpPr txBox="1"/>
          <p:nvPr/>
        </p:nvSpPr>
        <p:spPr>
          <a:xfrm>
            <a:off x="6515455" y="3443726"/>
            <a:ext cx="187265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000" kern="100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Ubiquitous spoken English learning platform is needed for solving this problem.</a:t>
            </a:r>
            <a:endParaRPr lang="zh-CN" altLang="en-US" sz="1000" kern="1000" dirty="0"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C7D04BD2-1323-4BCD-A84E-8CA69ED82CBF}"/>
              </a:ext>
            </a:extLst>
          </p:cNvPr>
          <p:cNvSpPr txBox="1"/>
          <p:nvPr/>
        </p:nvSpPr>
        <p:spPr>
          <a:xfrm>
            <a:off x="6779941" y="3147814"/>
            <a:ext cx="10291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600" dirty="0"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Significance</a:t>
            </a:r>
            <a:endParaRPr lang="zh-CN" altLang="en-US" sz="1600" dirty="0"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0" name="云形 29">
            <a:extLst>
              <a:ext uri="{FF2B5EF4-FFF2-40B4-BE49-F238E27FC236}">
                <a16:creationId xmlns:a16="http://schemas.microsoft.com/office/drawing/2014/main" id="{0272710F-5AE4-45D6-97BF-CAB8C72FCC9D}"/>
              </a:ext>
            </a:extLst>
          </p:cNvPr>
          <p:cNvSpPr/>
          <p:nvPr/>
        </p:nvSpPr>
        <p:spPr>
          <a:xfrm>
            <a:off x="1270842" y="4066957"/>
            <a:ext cx="1411618" cy="552992"/>
          </a:xfrm>
          <a:prstGeom prst="cloud">
            <a:avLst/>
          </a:prstGeom>
          <a:noFill/>
          <a:ln>
            <a:solidFill>
              <a:srgbClr val="D24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云形 30">
            <a:extLst>
              <a:ext uri="{FF2B5EF4-FFF2-40B4-BE49-F238E27FC236}">
                <a16:creationId xmlns:a16="http://schemas.microsoft.com/office/drawing/2014/main" id="{55289838-EE6C-4433-819B-6489A7B5CE65}"/>
              </a:ext>
            </a:extLst>
          </p:cNvPr>
          <p:cNvSpPr/>
          <p:nvPr/>
        </p:nvSpPr>
        <p:spPr>
          <a:xfrm>
            <a:off x="3300452" y="4079470"/>
            <a:ext cx="1866880" cy="552992"/>
          </a:xfrm>
          <a:prstGeom prst="cloud">
            <a:avLst/>
          </a:prstGeom>
          <a:noFill/>
          <a:ln>
            <a:solidFill>
              <a:srgbClr val="D24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Ubiquitous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FE3AAED-F450-491F-B0D5-3660668586D6}"/>
              </a:ext>
            </a:extLst>
          </p:cNvPr>
          <p:cNvSpPr/>
          <p:nvPr/>
        </p:nvSpPr>
        <p:spPr>
          <a:xfrm>
            <a:off x="6265368" y="1106195"/>
            <a:ext cx="1734132" cy="1734227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5032" tIns="32516" rIns="65032" bIns="32516" anchor="ctr"/>
          <a:lstStyle/>
          <a:p>
            <a:pPr marL="0" marR="0" lvl="0" indent="0" algn="ctr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云形 33">
            <a:extLst>
              <a:ext uri="{FF2B5EF4-FFF2-40B4-BE49-F238E27FC236}">
                <a16:creationId xmlns:a16="http://schemas.microsoft.com/office/drawing/2014/main" id="{EEEADE53-FDCE-4BFF-ABFF-0541CD89333D}"/>
              </a:ext>
            </a:extLst>
          </p:cNvPr>
          <p:cNvSpPr/>
          <p:nvPr/>
        </p:nvSpPr>
        <p:spPr>
          <a:xfrm>
            <a:off x="5851561" y="4079470"/>
            <a:ext cx="2517395" cy="552992"/>
          </a:xfrm>
          <a:prstGeom prst="cloud">
            <a:avLst/>
          </a:prstGeom>
          <a:noFill/>
          <a:ln>
            <a:solidFill>
              <a:srgbClr val="D24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Spoken English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58F142F-9659-4FAE-8B5C-A68ABEF97AA1}"/>
              </a:ext>
            </a:extLst>
          </p:cNvPr>
          <p:cNvSpPr/>
          <p:nvPr/>
        </p:nvSpPr>
        <p:spPr>
          <a:xfrm>
            <a:off x="3701964" y="1106195"/>
            <a:ext cx="1734132" cy="17342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5032" tIns="32516" rIns="65032" bIns="32516" anchor="ctr"/>
          <a:lstStyle/>
          <a:p>
            <a:pPr marL="0" marR="0" lvl="0" indent="0" algn="ctr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itchFamily="34" charset="-122"/>
              <a:ea typeface="思源黑体 CN Light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31"/>
          <p:cNvGrpSpPr>
            <a:grpSpLocks/>
          </p:cNvGrpSpPr>
          <p:nvPr/>
        </p:nvGrpSpPr>
        <p:grpSpPr bwMode="auto">
          <a:xfrm>
            <a:off x="6887977" y="810978"/>
            <a:ext cx="471461" cy="473075"/>
            <a:chOff x="7856220" y="1661160"/>
            <a:chExt cx="472440" cy="4724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椭圆 17"/>
            <p:cNvSpPr/>
            <p:nvPr/>
          </p:nvSpPr>
          <p:spPr>
            <a:xfrm>
              <a:off x="7856220" y="1661160"/>
              <a:ext cx="472440" cy="472440"/>
            </a:xfrm>
            <a:prstGeom prst="ellipse">
              <a:avLst/>
            </a:prstGeom>
            <a:solidFill>
              <a:srgbClr val="D2466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矩形 28"/>
            <p:cNvSpPr>
              <a:spLocks noChangeArrowheads="1"/>
            </p:cNvSpPr>
            <p:nvPr/>
          </p:nvSpPr>
          <p:spPr bwMode="auto">
            <a:xfrm>
              <a:off x="7912304" y="1745731"/>
              <a:ext cx="384167" cy="307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  <a:sym typeface="Arial" panose="020B0604020202020204" pitchFamily="34" charset="0"/>
                </a:rPr>
                <a:t>03</a:t>
              </a:r>
              <a:endPara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30"/>
          <p:cNvGrpSpPr>
            <a:grpSpLocks/>
          </p:cNvGrpSpPr>
          <p:nvPr/>
        </p:nvGrpSpPr>
        <p:grpSpPr bwMode="auto">
          <a:xfrm>
            <a:off x="4344321" y="810978"/>
            <a:ext cx="471461" cy="473075"/>
            <a:chOff x="5151120" y="1661160"/>
            <a:chExt cx="472440" cy="4724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椭圆 14"/>
            <p:cNvSpPr/>
            <p:nvPr/>
          </p:nvSpPr>
          <p:spPr>
            <a:xfrm>
              <a:off x="5151120" y="1661160"/>
              <a:ext cx="472440" cy="472440"/>
            </a:xfrm>
            <a:prstGeom prst="ellipse">
              <a:avLst/>
            </a:prstGeom>
            <a:solidFill>
              <a:srgbClr val="2E323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27"/>
            <p:cNvSpPr>
              <a:spLocks noChangeArrowheads="1"/>
            </p:cNvSpPr>
            <p:nvPr/>
          </p:nvSpPr>
          <p:spPr bwMode="auto">
            <a:xfrm>
              <a:off x="5199584" y="1745731"/>
              <a:ext cx="384167" cy="307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itchFamily="34" charset="-122"/>
                  <a:ea typeface="思源黑体 CN Light" pitchFamily="34" charset="-122"/>
                  <a:sym typeface="Arial" panose="020B0604020202020204" pitchFamily="34" charset="0"/>
                </a:rPr>
                <a:t>02</a:t>
              </a:r>
              <a:endPara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itchFamily="34" charset="-122"/>
                <a:ea typeface="思源黑体 CN Light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3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9" name="文本框 37">
            <a:extLst>
              <a:ext uri="{FF2B5EF4-FFF2-40B4-BE49-F238E27FC236}">
                <a16:creationId xmlns:a16="http://schemas.microsoft.com/office/drawing/2014/main" id="{C2430C5E-C872-4A7E-8BB0-B3C56CA7E861}"/>
              </a:ext>
            </a:extLst>
          </p:cNvPr>
          <p:cNvSpPr txBox="1"/>
          <p:nvPr/>
        </p:nvSpPr>
        <p:spPr>
          <a:xfrm>
            <a:off x="575079" y="260956"/>
            <a:ext cx="3996921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Customer Needs Assessments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AF88DA-0DF0-4D44-944A-6C0DB08FD394}"/>
              </a:ext>
            </a:extLst>
          </p:cNvPr>
          <p:cNvSpPr txBox="1"/>
          <p:nvPr/>
        </p:nvSpPr>
        <p:spPr>
          <a:xfrm>
            <a:off x="5292080" y="3294967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Baidu Index Search Results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F0FE530-66B8-4B1D-A181-0F2CB7460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96" y="1118803"/>
            <a:ext cx="6444208" cy="2118002"/>
          </a:xfrm>
          <a:prstGeom prst="rect">
            <a:avLst/>
          </a:prstGeom>
        </p:spPr>
      </p:pic>
      <p:sp>
        <p:nvSpPr>
          <p:cNvPr id="34" name="左大括号 33">
            <a:extLst>
              <a:ext uri="{FF2B5EF4-FFF2-40B4-BE49-F238E27FC236}">
                <a16:creationId xmlns:a16="http://schemas.microsoft.com/office/drawing/2014/main" id="{918520BA-158F-4FD7-9F94-83CB14DBC17A}"/>
              </a:ext>
            </a:extLst>
          </p:cNvPr>
          <p:cNvSpPr/>
          <p:nvPr/>
        </p:nvSpPr>
        <p:spPr>
          <a:xfrm>
            <a:off x="1907704" y="3867894"/>
            <a:ext cx="216024" cy="5040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EBC9FB3-60F0-4768-9AB3-4B7105171370}"/>
              </a:ext>
            </a:extLst>
          </p:cNvPr>
          <p:cNvSpPr txBox="1"/>
          <p:nvPr/>
        </p:nvSpPr>
        <p:spPr>
          <a:xfrm>
            <a:off x="2369076" y="379675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of English speaking software is higher than English listening software.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565CDE82-A499-4F6D-B9BF-5BDB08E8CBB6}"/>
              </a:ext>
            </a:extLst>
          </p:cNvPr>
          <p:cNvSpPr/>
          <p:nvPr/>
        </p:nvSpPr>
        <p:spPr>
          <a:xfrm flipH="1">
            <a:off x="6826892" y="3877475"/>
            <a:ext cx="216024" cy="5040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9" name="文本框 37">
            <a:extLst>
              <a:ext uri="{FF2B5EF4-FFF2-40B4-BE49-F238E27FC236}">
                <a16:creationId xmlns:a16="http://schemas.microsoft.com/office/drawing/2014/main" id="{C2430C5E-C872-4A7E-8BB0-B3C56CA7E861}"/>
              </a:ext>
            </a:extLst>
          </p:cNvPr>
          <p:cNvSpPr txBox="1"/>
          <p:nvPr/>
        </p:nvSpPr>
        <p:spPr>
          <a:xfrm>
            <a:off x="575079" y="260956"/>
            <a:ext cx="3996921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Customer Needs Assessments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AF88DA-0DF0-4D44-944A-6C0DB08FD394}"/>
              </a:ext>
            </a:extLst>
          </p:cNvPr>
          <p:cNvSpPr txBox="1"/>
          <p:nvPr/>
        </p:nvSpPr>
        <p:spPr>
          <a:xfrm>
            <a:off x="5292080" y="3518887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Baidu Index Search Results</a:t>
            </a: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918520BA-158F-4FD7-9F94-83CB14DBC17A}"/>
              </a:ext>
            </a:extLst>
          </p:cNvPr>
          <p:cNvSpPr/>
          <p:nvPr/>
        </p:nvSpPr>
        <p:spPr>
          <a:xfrm>
            <a:off x="1907704" y="3867894"/>
            <a:ext cx="216024" cy="5040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EBC9FB3-60F0-4768-9AB3-4B7105171370}"/>
              </a:ext>
            </a:extLst>
          </p:cNvPr>
          <p:cNvSpPr txBox="1"/>
          <p:nvPr/>
        </p:nvSpPr>
        <p:spPr>
          <a:xfrm>
            <a:off x="2369076" y="379675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users are from Beijing, Shanghai and Shenzhen.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565CDE82-A499-4F6D-B9BF-5BDB08E8CBB6}"/>
              </a:ext>
            </a:extLst>
          </p:cNvPr>
          <p:cNvSpPr/>
          <p:nvPr/>
        </p:nvSpPr>
        <p:spPr>
          <a:xfrm flipH="1">
            <a:off x="6826892" y="3877475"/>
            <a:ext cx="216024" cy="5040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46E019-03F8-47A8-AA07-C6232ECA1C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921255"/>
            <a:ext cx="6932698" cy="25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9" name="文本框 37">
            <a:extLst>
              <a:ext uri="{FF2B5EF4-FFF2-40B4-BE49-F238E27FC236}">
                <a16:creationId xmlns:a16="http://schemas.microsoft.com/office/drawing/2014/main" id="{C2430C5E-C872-4A7E-8BB0-B3C56CA7E861}"/>
              </a:ext>
            </a:extLst>
          </p:cNvPr>
          <p:cNvSpPr txBox="1"/>
          <p:nvPr/>
        </p:nvSpPr>
        <p:spPr>
          <a:xfrm>
            <a:off x="575079" y="260956"/>
            <a:ext cx="3996921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Interview of Customer Needs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BAC563-EE37-443D-AF58-3CB894D7C7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31590"/>
            <a:ext cx="2520280" cy="26849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2AC309-09B8-40E0-BC31-F8E7199D6A34}"/>
              </a:ext>
            </a:extLst>
          </p:cNvPr>
          <p:cNvSpPr txBox="1"/>
          <p:nvPr/>
        </p:nvSpPr>
        <p:spPr>
          <a:xfrm>
            <a:off x="3995936" y="241835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03A225D-F022-4857-8881-B3E98F2AF4B9}"/>
              </a:ext>
            </a:extLst>
          </p:cNvPr>
          <p:cNvCxnSpPr/>
          <p:nvPr/>
        </p:nvCxnSpPr>
        <p:spPr>
          <a:xfrm>
            <a:off x="3779912" y="2859782"/>
            <a:ext cx="17281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212DC4-EDB8-4D48-857D-4A36671AAC8F}"/>
              </a:ext>
            </a:extLst>
          </p:cNvPr>
          <p:cNvGrpSpPr/>
          <p:nvPr/>
        </p:nvGrpSpPr>
        <p:grpSpPr>
          <a:xfrm>
            <a:off x="5580112" y="916404"/>
            <a:ext cx="2808312" cy="3671570"/>
            <a:chOff x="5940152" y="745095"/>
            <a:chExt cx="2808312" cy="367157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457C72-5424-4B93-9C0B-95C0517EFBB7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6" r="29525" b="3371"/>
            <a:stretch/>
          </p:blipFill>
          <p:spPr bwMode="auto">
            <a:xfrm>
              <a:off x="5940152" y="745095"/>
              <a:ext cx="2509520" cy="36715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08D417F-603E-4386-A2BD-471E1CA15E45}"/>
                </a:ext>
              </a:extLst>
            </p:cNvPr>
            <p:cNvSpPr/>
            <p:nvPr/>
          </p:nvSpPr>
          <p:spPr>
            <a:xfrm>
              <a:off x="6084168" y="1609322"/>
              <a:ext cx="2304256" cy="242347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3F58451-061F-481B-BC6C-9E92F5024E3D}"/>
                </a:ext>
              </a:extLst>
            </p:cNvPr>
            <p:cNvSpPr/>
            <p:nvPr/>
          </p:nvSpPr>
          <p:spPr>
            <a:xfrm>
              <a:off x="6084168" y="1321291"/>
              <a:ext cx="2304256" cy="242347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71413BB-9201-447D-B205-A1D369C67E15}"/>
                </a:ext>
              </a:extLst>
            </p:cNvPr>
            <p:cNvSpPr/>
            <p:nvPr/>
          </p:nvSpPr>
          <p:spPr>
            <a:xfrm>
              <a:off x="6084168" y="2436864"/>
              <a:ext cx="2304256" cy="249977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83E926B-6C6F-4D93-AA0E-1B192055807A}"/>
                </a:ext>
              </a:extLst>
            </p:cNvPr>
            <p:cNvSpPr/>
            <p:nvPr/>
          </p:nvSpPr>
          <p:spPr>
            <a:xfrm>
              <a:off x="6084168" y="2967242"/>
              <a:ext cx="2304256" cy="249977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8C47F8C8-32E7-44ED-9386-494199D5081C}"/>
                </a:ext>
              </a:extLst>
            </p:cNvPr>
            <p:cNvSpPr/>
            <p:nvPr/>
          </p:nvSpPr>
          <p:spPr>
            <a:xfrm>
              <a:off x="8521680" y="1635646"/>
              <a:ext cx="216024" cy="216024"/>
            </a:xfrm>
            <a:prstGeom prst="flowChartConnector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8E4A78C0-8FD1-4C6A-8B9E-7FF91DAF144E}"/>
                </a:ext>
              </a:extLst>
            </p:cNvPr>
            <p:cNvSpPr/>
            <p:nvPr/>
          </p:nvSpPr>
          <p:spPr>
            <a:xfrm>
              <a:off x="8532440" y="3003798"/>
              <a:ext cx="216024" cy="216024"/>
            </a:xfrm>
            <a:prstGeom prst="flowChartConnector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B1274EB8-B1A1-4B64-9C98-5F8779F99D56}"/>
                </a:ext>
              </a:extLst>
            </p:cNvPr>
            <p:cNvSpPr/>
            <p:nvPr/>
          </p:nvSpPr>
          <p:spPr>
            <a:xfrm>
              <a:off x="8532440" y="1347614"/>
              <a:ext cx="216024" cy="216024"/>
            </a:xfrm>
            <a:prstGeom prst="flowChartConnector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0ACD66E-F751-4924-B8AE-B6E31D32FED2}"/>
                </a:ext>
              </a:extLst>
            </p:cNvPr>
            <p:cNvSpPr/>
            <p:nvPr/>
          </p:nvSpPr>
          <p:spPr>
            <a:xfrm>
              <a:off x="6084168" y="1059582"/>
              <a:ext cx="2304256" cy="242347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04B29128-721C-499C-BE4E-8515DB36BC86}"/>
                </a:ext>
              </a:extLst>
            </p:cNvPr>
            <p:cNvSpPr/>
            <p:nvPr/>
          </p:nvSpPr>
          <p:spPr>
            <a:xfrm>
              <a:off x="8532440" y="1059582"/>
              <a:ext cx="216024" cy="216024"/>
            </a:xfrm>
            <a:prstGeom prst="flowChartConnector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接点 27">
              <a:extLst>
                <a:ext uri="{FF2B5EF4-FFF2-40B4-BE49-F238E27FC236}">
                  <a16:creationId xmlns:a16="http://schemas.microsoft.com/office/drawing/2014/main" id="{92E977B7-D810-41E9-A13B-91B726EC531A}"/>
                </a:ext>
              </a:extLst>
            </p:cNvPr>
            <p:cNvSpPr/>
            <p:nvPr/>
          </p:nvSpPr>
          <p:spPr>
            <a:xfrm>
              <a:off x="8532440" y="2463738"/>
              <a:ext cx="216024" cy="216024"/>
            </a:xfrm>
            <a:prstGeom prst="flowChartConnector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9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29" name="文本框 37">
            <a:extLst>
              <a:ext uri="{FF2B5EF4-FFF2-40B4-BE49-F238E27FC236}">
                <a16:creationId xmlns:a16="http://schemas.microsoft.com/office/drawing/2014/main" id="{C2430C5E-C872-4A7E-8BB0-B3C56CA7E861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Revised Needs &amp; Target Specification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4005BBC-6131-4479-A692-5B81C3F4FC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02226"/>
            <a:ext cx="5328592" cy="27390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486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1101999" y="3900311"/>
            <a:ext cx="3579854" cy="60150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kern="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+mn-lt"/>
              </a:rPr>
              <a:t>it is not allowed to choose a character.</a:t>
            </a:r>
            <a:endParaRPr lang="en-US" altLang="zh-CN" sz="1400" dirty="0"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+mn-lt"/>
              </a:rPr>
              <a:t>Users are not free to create and speak.</a:t>
            </a:r>
          </a:p>
        </p:txBody>
      </p:sp>
      <p:sp>
        <p:nvSpPr>
          <p:cNvPr id="15" name="TextBox 76"/>
          <p:cNvSpPr txBox="1"/>
          <p:nvPr/>
        </p:nvSpPr>
        <p:spPr>
          <a:xfrm>
            <a:off x="1073733" y="3596292"/>
            <a:ext cx="1194011" cy="31546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Drawbacks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CEB8699-40A7-4193-9B71-CB4D5A34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r="49712"/>
          <a:stretch/>
        </p:blipFill>
        <p:spPr>
          <a:xfrm>
            <a:off x="1101999" y="1179531"/>
            <a:ext cx="1491449" cy="2197978"/>
          </a:xfrm>
          <a:prstGeom prst="rect">
            <a:avLst/>
          </a:prstGeom>
        </p:spPr>
      </p:pic>
      <p:pic>
        <p:nvPicPr>
          <p:cNvPr id="1026" name="Picture 2" descr="https://uploader.shimo.im/f/8RZW5bYcLPI1Kl0T.png!thumbnail">
            <a:extLst>
              <a:ext uri="{FF2B5EF4-FFF2-40B4-BE49-F238E27FC236}">
                <a16:creationId xmlns:a16="http://schemas.microsoft.com/office/drawing/2014/main" id="{55D3ECF8-95C4-41FF-A859-DE9193C04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2" r="20405"/>
          <a:stretch/>
        </p:blipFill>
        <p:spPr bwMode="auto">
          <a:xfrm>
            <a:off x="6444208" y="1155340"/>
            <a:ext cx="1491449" cy="22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76">
            <a:extLst>
              <a:ext uri="{FF2B5EF4-FFF2-40B4-BE49-F238E27FC236}">
                <a16:creationId xmlns:a16="http://schemas.microsoft.com/office/drawing/2014/main" id="{A946C27D-CE86-42EB-95FE-FE726432F126}"/>
              </a:ext>
            </a:extLst>
          </p:cNvPr>
          <p:cNvSpPr txBox="1"/>
          <p:nvPr/>
        </p:nvSpPr>
        <p:spPr>
          <a:xfrm>
            <a:off x="6012161" y="3092818"/>
            <a:ext cx="2304256" cy="284691"/>
          </a:xfrm>
          <a:prstGeom prst="rect">
            <a:avLst/>
          </a:prstGeom>
          <a:solidFill>
            <a:srgbClr val="D24661"/>
          </a:solidFill>
          <a:ln>
            <a:noFill/>
          </a:ln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Real person-matched dialogue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257E4E0-7422-46BE-B5E6-6B8858973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2" t="9401"/>
          <a:stretch/>
        </p:blipFill>
        <p:spPr>
          <a:xfrm>
            <a:off x="3631761" y="1179531"/>
            <a:ext cx="1804335" cy="2197978"/>
          </a:xfrm>
          <a:prstGeom prst="rect">
            <a:avLst/>
          </a:prstGeom>
        </p:spPr>
      </p:pic>
      <p:sp>
        <p:nvSpPr>
          <p:cNvPr id="24" name="TextBox 76">
            <a:extLst>
              <a:ext uri="{FF2B5EF4-FFF2-40B4-BE49-F238E27FC236}">
                <a16:creationId xmlns:a16="http://schemas.microsoft.com/office/drawing/2014/main" id="{CB921FDB-6A1F-4673-B83A-287B57AA7F00}"/>
              </a:ext>
            </a:extLst>
          </p:cNvPr>
          <p:cNvSpPr txBox="1"/>
          <p:nvPr/>
        </p:nvSpPr>
        <p:spPr>
          <a:xfrm>
            <a:off x="1101999" y="3079147"/>
            <a:ext cx="1476317" cy="284691"/>
          </a:xfrm>
          <a:prstGeom prst="rect">
            <a:avLst/>
          </a:prstGeom>
          <a:solidFill>
            <a:srgbClr val="D24661"/>
          </a:solidFill>
          <a:ln>
            <a:noFill/>
          </a:ln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Proficiency test</a:t>
            </a:r>
          </a:p>
        </p:txBody>
      </p:sp>
      <p:sp>
        <p:nvSpPr>
          <p:cNvPr id="10" name="TextBox 76"/>
          <p:cNvSpPr txBox="1"/>
          <p:nvPr/>
        </p:nvSpPr>
        <p:spPr>
          <a:xfrm>
            <a:off x="3691312" y="3075806"/>
            <a:ext cx="1744784" cy="284691"/>
          </a:xfrm>
          <a:prstGeom prst="rect">
            <a:avLst/>
          </a:prstGeom>
          <a:solidFill>
            <a:srgbClr val="D24661"/>
          </a:solidFill>
          <a:ln>
            <a:noFill/>
          </a:ln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Personalized learning</a:t>
            </a:r>
          </a:p>
        </p:txBody>
      </p:sp>
      <p:sp>
        <p:nvSpPr>
          <p:cNvPr id="25" name="文本框 37">
            <a:extLst>
              <a:ext uri="{FF2B5EF4-FFF2-40B4-BE49-F238E27FC236}">
                <a16:creationId xmlns:a16="http://schemas.microsoft.com/office/drawing/2014/main" id="{F7DAF286-9C50-49EA-BB24-0121679589CB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External Search (</a:t>
            </a:r>
            <a:r>
              <a:rPr lang="en-US" altLang="zh-C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Liulishuo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8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232213"/>
            <a:ext cx="395569" cy="503900"/>
          </a:xfrm>
          <a:prstGeom prst="rect">
            <a:avLst/>
          </a:prstGeom>
          <a:solidFill>
            <a:srgbClr val="D2466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68584" tIns="34292" rIns="68584" bIns="34292" rtlCol="0" anchor="ctr"/>
          <a:lstStyle/>
          <a:p>
            <a:pPr marL="0" marR="0" lvl="0" indent="0" algn="ctr" defTabSz="6857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宋体"/>
              <a:cs typeface="+mn-ea"/>
              <a:sym typeface="+mn-lt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5048906" y="1940535"/>
            <a:ext cx="3579854" cy="60150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kern="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+mn-lt"/>
              </a:rPr>
              <a:t>No real person-matched dialogue.</a:t>
            </a:r>
            <a:endParaRPr lang="en-US" altLang="zh-CN" sz="1400" dirty="0">
              <a:latin typeface="Times New Roman" panose="02020603050405020304" pitchFamily="18" charset="0"/>
              <a:ea typeface="思源黑体 CN Light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Times New Roman" panose="02020603050405020304" pitchFamily="18" charset="0"/>
                <a:ea typeface="思源黑体 CN Light" pitchFamily="34" charset="-122"/>
                <a:cs typeface="Times New Roman" panose="02020603050405020304" pitchFamily="18" charset="0"/>
                <a:sym typeface="+mn-lt"/>
              </a:rPr>
              <a:t>Users have to pay for the story scene.</a:t>
            </a:r>
          </a:p>
        </p:txBody>
      </p:sp>
      <p:sp>
        <p:nvSpPr>
          <p:cNvPr id="15" name="TextBox 76"/>
          <p:cNvSpPr txBox="1"/>
          <p:nvPr/>
        </p:nvSpPr>
        <p:spPr>
          <a:xfrm>
            <a:off x="5020640" y="1636516"/>
            <a:ext cx="1194011" cy="31546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  <a:sym typeface="+mn-lt"/>
              </a:rPr>
              <a:t>Drawbacks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5" name="文本框 37">
            <a:extLst>
              <a:ext uri="{FF2B5EF4-FFF2-40B4-BE49-F238E27FC236}">
                <a16:creationId xmlns:a16="http://schemas.microsoft.com/office/drawing/2014/main" id="{F7DAF286-9C50-49EA-BB24-0121679589CB}"/>
              </a:ext>
            </a:extLst>
          </p:cNvPr>
          <p:cNvSpPr txBox="1"/>
          <p:nvPr/>
        </p:nvSpPr>
        <p:spPr>
          <a:xfrm>
            <a:off x="575079" y="260956"/>
            <a:ext cx="5869129" cy="4385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External Search (</a:t>
            </a:r>
            <a:r>
              <a:rPr lang="en-US" altLang="zh-C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Shanbay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Times New Roman" panose="02020603050405020304" pitchFamily="18" charset="0"/>
                <a:ea typeface="思源黑体 CN ExtraLight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Times New Roman" panose="02020603050405020304" pitchFamily="18" charset="0"/>
              <a:ea typeface="思源黑体 CN ExtraLight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14506B5-5431-4A6C-965B-694D38377E46}"/>
              </a:ext>
            </a:extLst>
          </p:cNvPr>
          <p:cNvGrpSpPr/>
          <p:nvPr/>
        </p:nvGrpSpPr>
        <p:grpSpPr>
          <a:xfrm>
            <a:off x="1187624" y="879326"/>
            <a:ext cx="3833016" cy="3384848"/>
            <a:chOff x="2491798" y="699542"/>
            <a:chExt cx="3833016" cy="3384848"/>
          </a:xfrm>
        </p:grpSpPr>
        <p:pic>
          <p:nvPicPr>
            <p:cNvPr id="2050" name="Picture 2" descr="https://uploader.shimo.im/f/yUqmpenXH0IGTjDl.png!thumbnail">
              <a:extLst>
                <a:ext uri="{FF2B5EF4-FFF2-40B4-BE49-F238E27FC236}">
                  <a16:creationId xmlns:a16="http://schemas.microsoft.com/office/drawing/2014/main" id="{99A804A7-0E76-4797-8257-520428B10F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63" t="13007" r="31100"/>
            <a:stretch/>
          </p:blipFill>
          <p:spPr bwMode="auto">
            <a:xfrm>
              <a:off x="2491798" y="699542"/>
              <a:ext cx="2088232" cy="3384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76">
              <a:extLst>
                <a:ext uri="{FF2B5EF4-FFF2-40B4-BE49-F238E27FC236}">
                  <a16:creationId xmlns:a16="http://schemas.microsoft.com/office/drawing/2014/main" id="{CB921FDB-6A1F-4673-B83A-287B57AA7F00}"/>
                </a:ext>
              </a:extLst>
            </p:cNvPr>
            <p:cNvSpPr txBox="1"/>
            <p:nvPr/>
          </p:nvSpPr>
          <p:spPr>
            <a:xfrm>
              <a:off x="4580030" y="2773628"/>
              <a:ext cx="1744784" cy="284691"/>
            </a:xfrm>
            <a:prstGeom prst="rect">
              <a:avLst/>
            </a:prstGeom>
            <a:solidFill>
              <a:srgbClr val="D24661"/>
            </a:solidFill>
            <a:ln>
              <a:noFill/>
            </a:ln>
          </p:spPr>
          <p:txBody>
            <a:bodyPr wrap="square" lIns="68579" tIns="34289" rIns="68579" bIns="34289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ExtraLight" pitchFamily="34" charset="-122"/>
                  <a:cs typeface="Times New Roman" panose="02020603050405020304" pitchFamily="18" charset="0"/>
                  <a:sym typeface="+mn-lt"/>
                </a:rPr>
                <a:t>Story scene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72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44444444444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807</Words>
  <Application>Microsoft Office PowerPoint</Application>
  <PresentationFormat>全屏显示(16:9)</PresentationFormat>
  <Paragraphs>236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思源黑体 CN ExtraLight</vt:lpstr>
      <vt:lpstr>等线</vt:lpstr>
      <vt:lpstr>宋体</vt:lpstr>
      <vt:lpstr>Arial</vt:lpstr>
      <vt:lpstr>Wingdings</vt:lpstr>
      <vt:lpstr>Calibri</vt:lpstr>
      <vt:lpstr>Times New Roman</vt:lpstr>
      <vt:lpstr>思源黑体 CN Light</vt:lpstr>
      <vt:lpstr>微软雅黑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44444444444</dc:title>
  <dc:creator>仙女狗子</dc:creator>
  <cp:lastModifiedBy>han han</cp:lastModifiedBy>
  <cp:revision>82</cp:revision>
  <dcterms:created xsi:type="dcterms:W3CDTF">2019-08-14T06:32:32Z</dcterms:created>
  <dcterms:modified xsi:type="dcterms:W3CDTF">2020-01-03T01:01:57Z</dcterms:modified>
</cp:coreProperties>
</file>